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bel"/>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bel-regular.fnt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c77f72c8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c77f72c8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77f72c81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77f72c81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77f72c81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77f72c81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77f72c81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c77f72c81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c8deb133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c8deb133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c1b05c58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cc1b05c58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c1b05c58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cc1b05c58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8deb133c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c8deb133c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cc1b05c58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cc1b05c58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c8deb133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c8deb133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c1b05c58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cc1b05c58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c77f72c8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c77f72c8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c8deb133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c8deb133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8deb133c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c8deb133c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8deb133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c8deb133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c77f72c81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c77f72c81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77f72c81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c77f72c81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c8deb133c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c8deb133c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c77f72c81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c77f72c81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c8deb133c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c8deb133c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c8deb133c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c8deb133c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77f72c81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c77f72c81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77f72c81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77f72c81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77f72c81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77f72c81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6.png"/><Relationship Id="rId8"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68625" y="0"/>
            <a:ext cx="10112627" cy="5729125"/>
          </a:xfrm>
          <a:prstGeom prst="rect">
            <a:avLst/>
          </a:prstGeom>
          <a:noFill/>
          <a:ln>
            <a:noFill/>
          </a:ln>
        </p:spPr>
      </p:pic>
      <p:sp>
        <p:nvSpPr>
          <p:cNvPr id="55" name="Google Shape;55;p13"/>
          <p:cNvSpPr/>
          <p:nvPr/>
        </p:nvSpPr>
        <p:spPr>
          <a:xfrm>
            <a:off x="6871500" y="14578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idx="4294967295" type="ctrTitle"/>
          </p:nvPr>
        </p:nvSpPr>
        <p:spPr>
          <a:xfrm>
            <a:off x="0" y="1457825"/>
            <a:ext cx="6871500" cy="1918800"/>
          </a:xfrm>
          <a:prstGeom prst="rect">
            <a:avLst/>
          </a:prstGeom>
          <a:solidFill>
            <a:srgbClr val="000000">
              <a:alpha val="70390"/>
            </a:srgbClr>
          </a:solidFill>
        </p:spPr>
        <p:txBody>
          <a:bodyPr anchorCtr="0" anchor="t" bIns="91425" lIns="91425" spcFirstLastPara="1" rIns="91425" wrap="square" tIns="91425">
            <a:normAutofit/>
          </a:bodyPr>
          <a:lstStyle/>
          <a:p>
            <a:pPr indent="0" lvl="0" marL="0" rtl="0" algn="l">
              <a:spcBef>
                <a:spcPts val="0"/>
              </a:spcBef>
              <a:spcAft>
                <a:spcPts val="0"/>
              </a:spcAft>
              <a:buNone/>
            </a:pPr>
            <a:r>
              <a:rPr b="1" lang="tr" sz="5200">
                <a:solidFill>
                  <a:schemeClr val="lt1"/>
                </a:solidFill>
                <a:latin typeface="Abel"/>
                <a:ea typeface="Abel"/>
                <a:cs typeface="Abel"/>
                <a:sym typeface="Abel"/>
              </a:rPr>
              <a:t>İHA ve SİHA</a:t>
            </a:r>
            <a:r>
              <a:rPr b="1" lang="tr" sz="5200">
                <a:solidFill>
                  <a:schemeClr val="lt1"/>
                </a:solidFill>
                <a:latin typeface="Abel"/>
                <a:ea typeface="Abel"/>
                <a:cs typeface="Abel"/>
                <a:sym typeface="Abel"/>
              </a:rPr>
              <a:t>’ LARDAN</a:t>
            </a:r>
            <a:r>
              <a:rPr b="1" lang="tr" sz="5200">
                <a:solidFill>
                  <a:srgbClr val="FF5300"/>
                </a:solidFill>
                <a:latin typeface="Abel"/>
                <a:ea typeface="Abel"/>
                <a:cs typeface="Abel"/>
                <a:sym typeface="Abel"/>
              </a:rPr>
              <a:t> </a:t>
            </a:r>
            <a:endParaRPr b="1" sz="5200">
              <a:solidFill>
                <a:srgbClr val="FF5300"/>
              </a:solidFill>
              <a:latin typeface="Abel"/>
              <a:ea typeface="Abel"/>
              <a:cs typeface="Abel"/>
              <a:sym typeface="Abel"/>
            </a:endParaRPr>
          </a:p>
          <a:p>
            <a:pPr indent="0" lvl="0" marL="0" rtl="0" algn="l">
              <a:spcBef>
                <a:spcPts val="0"/>
              </a:spcBef>
              <a:spcAft>
                <a:spcPts val="0"/>
              </a:spcAft>
              <a:buNone/>
            </a:pPr>
            <a:r>
              <a:rPr b="1" lang="tr" sz="5200">
                <a:solidFill>
                  <a:srgbClr val="FF5300"/>
                </a:solidFill>
                <a:latin typeface="Abel"/>
                <a:ea typeface="Abel"/>
                <a:cs typeface="Abel"/>
                <a:sym typeface="Abel"/>
              </a:rPr>
              <a:t>GEMİ TESPİTİ</a:t>
            </a:r>
            <a:endParaRPr b="1" sz="5200">
              <a:solidFill>
                <a:srgbClr val="FF5300"/>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22"/>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22"/>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142" name="Google Shape;142;p22"/>
          <p:cNvSpPr/>
          <p:nvPr/>
        </p:nvSpPr>
        <p:spPr>
          <a:xfrm>
            <a:off x="7102475" y="0"/>
            <a:ext cx="90600" cy="39984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0" y="0"/>
            <a:ext cx="2099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nvSpPr>
        <p:spPr>
          <a:xfrm>
            <a:off x="2400975" y="1115100"/>
            <a:ext cx="41691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700">
                <a:solidFill>
                  <a:schemeClr val="dk1"/>
                </a:solidFill>
                <a:latin typeface="Abel"/>
                <a:ea typeface="Abel"/>
                <a:cs typeface="Abel"/>
                <a:sym typeface="Abel"/>
              </a:rPr>
              <a:t>Projenin asıl amacı veri setinde bulunan görüntülerde geminin bulunup bulunmadığını tespit etmektir. Bunun yanında tespit işleminden sonra görüntüler sınıflandırılarak gemi var ve gemi yok olarak kaydedilmesi hedeflenmiştir. Tespit oranının doğruluğu yüksek tutmak için çalışılmıştır. %40 doğruluk oranına ulaşılmıştır.</a:t>
            </a:r>
            <a:endParaRPr sz="1700">
              <a:solidFill>
                <a:schemeClr val="dk1"/>
              </a:solidFill>
              <a:latin typeface="Abel"/>
              <a:ea typeface="Abel"/>
              <a:cs typeface="Abel"/>
              <a:sym typeface="Abel"/>
            </a:endParaRPr>
          </a:p>
        </p:txBody>
      </p:sp>
      <p:sp>
        <p:nvSpPr>
          <p:cNvPr id="145" name="Google Shape;145;p22"/>
          <p:cNvSpPr txBox="1"/>
          <p:nvPr/>
        </p:nvSpPr>
        <p:spPr>
          <a:xfrm>
            <a:off x="170750" y="192550"/>
            <a:ext cx="231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400">
                <a:solidFill>
                  <a:schemeClr val="lt1"/>
                </a:solidFill>
                <a:latin typeface="Abel"/>
                <a:ea typeface="Abel"/>
                <a:cs typeface="Abel"/>
                <a:sym typeface="Abel"/>
              </a:rPr>
              <a:t>03.Proje </a:t>
            </a:r>
            <a:endParaRPr b="1" sz="2400">
              <a:solidFill>
                <a:schemeClr val="lt1"/>
              </a:solidFill>
              <a:latin typeface="Abel"/>
              <a:ea typeface="Abel"/>
              <a:cs typeface="Abel"/>
              <a:sym typeface="Abel"/>
            </a:endParaRPr>
          </a:p>
          <a:p>
            <a:pPr indent="0" lvl="0" marL="0" rtl="0" algn="l">
              <a:spcBef>
                <a:spcPts val="0"/>
              </a:spcBef>
              <a:spcAft>
                <a:spcPts val="0"/>
              </a:spcAft>
              <a:buNone/>
            </a:pPr>
            <a:r>
              <a:rPr b="1" lang="tr" sz="2400">
                <a:solidFill>
                  <a:schemeClr val="lt1"/>
                </a:solidFill>
                <a:latin typeface="Abel"/>
                <a:ea typeface="Abel"/>
                <a:cs typeface="Abel"/>
                <a:sym typeface="Abel"/>
              </a:rPr>
              <a:t>Hedefleri</a:t>
            </a:r>
            <a:endParaRPr b="1" sz="2400">
              <a:solidFill>
                <a:schemeClr val="lt1"/>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3"/>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a:t>
            </a:r>
            <a:r>
              <a:rPr b="1" lang="tr">
                <a:solidFill>
                  <a:schemeClr val="lt1"/>
                </a:solidFill>
                <a:latin typeface="Abel"/>
                <a:ea typeface="Abel"/>
                <a:cs typeface="Abel"/>
                <a:sym typeface="Abel"/>
              </a:rPr>
              <a:t>Veriler</a:t>
            </a:r>
            <a:endParaRPr b="1">
              <a:solidFill>
                <a:srgbClr val="FF5300"/>
              </a:solidFill>
              <a:latin typeface="Abel"/>
              <a:ea typeface="Abel"/>
              <a:cs typeface="Abel"/>
              <a:sym typeface="Abel"/>
            </a:endParaRPr>
          </a:p>
        </p:txBody>
      </p:sp>
      <p:sp>
        <p:nvSpPr>
          <p:cNvPr id="151" name="Google Shape;151;p23"/>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05</a:t>
            </a:r>
            <a:endParaRPr b="1" sz="9000">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4"/>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4"/>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158" name="Google Shape;158;p24"/>
          <p:cNvSpPr/>
          <p:nvPr/>
        </p:nvSpPr>
        <p:spPr>
          <a:xfrm>
            <a:off x="8358200" y="0"/>
            <a:ext cx="90600" cy="42795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0" y="0"/>
            <a:ext cx="2099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nvSpPr>
        <p:spPr>
          <a:xfrm>
            <a:off x="231050" y="192550"/>
            <a:ext cx="133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400">
                <a:solidFill>
                  <a:schemeClr val="lt1"/>
                </a:solidFill>
                <a:latin typeface="Abel"/>
                <a:ea typeface="Abel"/>
                <a:cs typeface="Abel"/>
                <a:sym typeface="Abel"/>
              </a:rPr>
              <a:t>04.Veriler</a:t>
            </a:r>
            <a:endParaRPr b="1" sz="2400">
              <a:solidFill>
                <a:schemeClr val="lt1"/>
              </a:solidFill>
              <a:latin typeface="Abel"/>
              <a:ea typeface="Abel"/>
              <a:cs typeface="Abel"/>
              <a:sym typeface="Abel"/>
            </a:endParaRPr>
          </a:p>
        </p:txBody>
      </p:sp>
      <p:sp>
        <p:nvSpPr>
          <p:cNvPr id="161" name="Google Shape;161;p24"/>
          <p:cNvSpPr txBox="1"/>
          <p:nvPr/>
        </p:nvSpPr>
        <p:spPr>
          <a:xfrm>
            <a:off x="206000" y="878550"/>
            <a:ext cx="1848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rPr>
              <a:t>İşlemek için istenen görüntüler Kaggle sitesinden bir challenge için hazırlanmış datasetinden alınmıştır. </a:t>
            </a:r>
            <a:endParaRPr>
              <a:solidFill>
                <a:schemeClr val="lt1"/>
              </a:solidFill>
            </a:endParaRPr>
          </a:p>
        </p:txBody>
      </p:sp>
      <p:sp>
        <p:nvSpPr>
          <p:cNvPr id="162" name="Google Shape;162;p24"/>
          <p:cNvSpPr txBox="1"/>
          <p:nvPr/>
        </p:nvSpPr>
        <p:spPr>
          <a:xfrm>
            <a:off x="231050" y="2758600"/>
            <a:ext cx="1536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rPr>
              <a:t>Ancak İHA ve SİHA’larda bulunan termal kameralar için görüntülere termal kamera efekti yapılmıştır.</a:t>
            </a:r>
            <a:endParaRPr>
              <a:solidFill>
                <a:schemeClr val="lt1"/>
              </a:solidFill>
            </a:endParaRPr>
          </a:p>
        </p:txBody>
      </p:sp>
      <p:pic>
        <p:nvPicPr>
          <p:cNvPr id="163" name="Google Shape;163;p24"/>
          <p:cNvPicPr preferRelativeResize="0"/>
          <p:nvPr/>
        </p:nvPicPr>
        <p:blipFill>
          <a:blip r:embed="rId4">
            <a:alphaModFix/>
          </a:blip>
          <a:stretch>
            <a:fillRect/>
          </a:stretch>
        </p:blipFill>
        <p:spPr>
          <a:xfrm>
            <a:off x="2344625" y="1250475"/>
            <a:ext cx="2082100" cy="2082100"/>
          </a:xfrm>
          <a:prstGeom prst="rect">
            <a:avLst/>
          </a:prstGeom>
          <a:noFill/>
          <a:ln>
            <a:noFill/>
          </a:ln>
        </p:spPr>
      </p:pic>
      <p:pic>
        <p:nvPicPr>
          <p:cNvPr id="164" name="Google Shape;164;p24"/>
          <p:cNvPicPr preferRelativeResize="0"/>
          <p:nvPr/>
        </p:nvPicPr>
        <p:blipFill>
          <a:blip r:embed="rId5">
            <a:alphaModFix/>
          </a:blip>
          <a:stretch>
            <a:fillRect/>
          </a:stretch>
        </p:blipFill>
        <p:spPr>
          <a:xfrm>
            <a:off x="5854363" y="1250500"/>
            <a:ext cx="2082113" cy="2082061"/>
          </a:xfrm>
          <a:prstGeom prst="rect">
            <a:avLst/>
          </a:prstGeom>
          <a:noFill/>
          <a:ln>
            <a:noFill/>
          </a:ln>
        </p:spPr>
      </p:pic>
      <p:sp>
        <p:nvSpPr>
          <p:cNvPr id="165" name="Google Shape;165;p24"/>
          <p:cNvSpPr/>
          <p:nvPr/>
        </p:nvSpPr>
        <p:spPr>
          <a:xfrm>
            <a:off x="4978700" y="2123250"/>
            <a:ext cx="323700" cy="130500"/>
          </a:xfrm>
          <a:prstGeom prst="rightArrow">
            <a:avLst>
              <a:gd fmla="val 50000" name="adj1"/>
              <a:gd fmla="val 50000" name="adj2"/>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txBox="1"/>
          <p:nvPr/>
        </p:nvSpPr>
        <p:spPr>
          <a:xfrm>
            <a:off x="2623325" y="502325"/>
            <a:ext cx="49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800">
                <a:latin typeface="Abel"/>
                <a:ea typeface="Abel"/>
                <a:cs typeface="Abel"/>
                <a:sym typeface="Abel"/>
              </a:rPr>
              <a:t>        ÖNCESİ                                                   SONRASI</a:t>
            </a:r>
            <a:endParaRPr b="1" sz="1800">
              <a:latin typeface="Abel"/>
              <a:ea typeface="Abel"/>
              <a:cs typeface="Abel"/>
              <a:sym typeface="A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5"/>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Görüntü İşleme</a:t>
            </a:r>
            <a:endParaRPr b="1">
              <a:solidFill>
                <a:srgbClr val="FF5300"/>
              </a:solidFill>
              <a:latin typeface="Abel"/>
              <a:ea typeface="Abel"/>
              <a:cs typeface="Abel"/>
              <a:sym typeface="Abel"/>
            </a:endParaRPr>
          </a:p>
        </p:txBody>
      </p:sp>
      <p:sp>
        <p:nvSpPr>
          <p:cNvPr id="172" name="Google Shape;172;p25"/>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06</a:t>
            </a:r>
            <a:endParaRPr b="1" sz="9000">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 name="Shape 176"/>
        <p:cNvGrpSpPr/>
        <p:nvPr/>
      </p:nvGrpSpPr>
      <p:grpSpPr>
        <a:xfrm>
          <a:off x="0" y="0"/>
          <a:ext cx="0" cy="0"/>
          <a:chOff x="0" y="0"/>
          <a:chExt cx="0" cy="0"/>
        </a:xfrm>
      </p:grpSpPr>
      <p:sp>
        <p:nvSpPr>
          <p:cNvPr id="177" name="Google Shape;177;p26"/>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4271513" y="1838425"/>
            <a:ext cx="3867600" cy="315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6"/>
          <p:cNvSpPr/>
          <p:nvPr/>
        </p:nvSpPr>
        <p:spPr>
          <a:xfrm>
            <a:off x="55450" y="110500"/>
            <a:ext cx="4585800" cy="392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p:nvPr/>
        </p:nvSpPr>
        <p:spPr>
          <a:xfrm>
            <a:off x="4796500" y="3583850"/>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 name="Google Shape;181;p26"/>
          <p:cNvSpPr/>
          <p:nvPr/>
        </p:nvSpPr>
        <p:spPr>
          <a:xfrm>
            <a:off x="4796488" y="205312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82" name="Google Shape;182;p26"/>
          <p:cNvPicPr preferRelativeResize="0"/>
          <p:nvPr/>
        </p:nvPicPr>
        <p:blipFill>
          <a:blip r:embed="rId3">
            <a:alphaModFix/>
          </a:blip>
          <a:stretch>
            <a:fillRect/>
          </a:stretch>
        </p:blipFill>
        <p:spPr>
          <a:xfrm>
            <a:off x="8867448" y="192550"/>
            <a:ext cx="229399" cy="229399"/>
          </a:xfrm>
          <a:prstGeom prst="rect">
            <a:avLst/>
          </a:prstGeom>
          <a:noFill/>
          <a:ln>
            <a:noFill/>
          </a:ln>
        </p:spPr>
      </p:pic>
      <p:pic>
        <p:nvPicPr>
          <p:cNvPr id="183" name="Google Shape;183;p26"/>
          <p:cNvPicPr preferRelativeResize="0"/>
          <p:nvPr/>
        </p:nvPicPr>
        <p:blipFill>
          <a:blip r:embed="rId4">
            <a:alphaModFix/>
          </a:blip>
          <a:stretch>
            <a:fillRect/>
          </a:stretch>
        </p:blipFill>
        <p:spPr>
          <a:xfrm>
            <a:off x="1024375" y="1449425"/>
            <a:ext cx="2342924" cy="2352701"/>
          </a:xfrm>
          <a:prstGeom prst="rect">
            <a:avLst/>
          </a:prstGeom>
          <a:noFill/>
          <a:ln>
            <a:noFill/>
          </a:ln>
        </p:spPr>
      </p:pic>
      <p:pic>
        <p:nvPicPr>
          <p:cNvPr id="184" name="Google Shape;184;p26"/>
          <p:cNvPicPr preferRelativeResize="0"/>
          <p:nvPr/>
        </p:nvPicPr>
        <p:blipFill>
          <a:blip r:embed="rId5">
            <a:alphaModFix/>
          </a:blip>
          <a:stretch>
            <a:fillRect/>
          </a:stretch>
        </p:blipFill>
        <p:spPr>
          <a:xfrm>
            <a:off x="172550" y="291325"/>
            <a:ext cx="4222550" cy="964500"/>
          </a:xfrm>
          <a:prstGeom prst="rect">
            <a:avLst/>
          </a:prstGeom>
          <a:noFill/>
          <a:ln cap="flat" cmpd="sng" w="9525">
            <a:solidFill>
              <a:schemeClr val="lt1"/>
            </a:solidFill>
            <a:prstDash val="solid"/>
            <a:round/>
            <a:headEnd len="sm" w="sm" type="none"/>
            <a:tailEnd len="sm" w="sm" type="none"/>
          </a:ln>
        </p:spPr>
      </p:pic>
      <p:sp>
        <p:nvSpPr>
          <p:cNvPr id="185" name="Google Shape;185;p26"/>
          <p:cNvSpPr txBox="1"/>
          <p:nvPr/>
        </p:nvSpPr>
        <p:spPr>
          <a:xfrm>
            <a:off x="5090675" y="2053125"/>
            <a:ext cx="2400900" cy="24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chemeClr val="dk1"/>
                </a:solidFill>
                <a:latin typeface="Abel"/>
                <a:ea typeface="Abel"/>
                <a:cs typeface="Abel"/>
                <a:sym typeface="Abel"/>
              </a:rPr>
              <a:t>Renkler bir küp olarak tanımlanır bu tanım sayesinde 3 değişkenli bir dizi elde edilir. Bu dizi elemanları olan hücreler yani pikseller, bir rengi tutabilmek için 3 renk olan kırmızı, yeşil ve mavinin belirli yoğunluktan dolayı karıştırılması ile elde edilen renk kodunu tutar.OpenCV ‘nin cvtColor fonksiyonu ile gri bir görüntü elde edilir.</a:t>
            </a:r>
            <a:endParaRPr>
              <a:solidFill>
                <a:schemeClr val="dk1"/>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4122938" y="1798225"/>
            <a:ext cx="3867600" cy="315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45425" y="192550"/>
            <a:ext cx="4615800" cy="395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4856775" y="3748100"/>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 name="Google Shape;194;p27"/>
          <p:cNvSpPr/>
          <p:nvPr/>
        </p:nvSpPr>
        <p:spPr>
          <a:xfrm>
            <a:off x="4856763" y="204307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195" name="Google Shape;195;p27"/>
          <p:cNvPicPr preferRelativeResize="0"/>
          <p:nvPr/>
        </p:nvPicPr>
        <p:blipFill>
          <a:blip r:embed="rId3">
            <a:alphaModFix/>
          </a:blip>
          <a:stretch>
            <a:fillRect/>
          </a:stretch>
        </p:blipFill>
        <p:spPr>
          <a:xfrm>
            <a:off x="8867448" y="192550"/>
            <a:ext cx="229399" cy="229399"/>
          </a:xfrm>
          <a:prstGeom prst="rect">
            <a:avLst/>
          </a:prstGeom>
          <a:noFill/>
          <a:ln>
            <a:noFill/>
          </a:ln>
        </p:spPr>
      </p:pic>
      <p:pic>
        <p:nvPicPr>
          <p:cNvPr id="196" name="Google Shape;196;p27"/>
          <p:cNvPicPr preferRelativeResize="0"/>
          <p:nvPr/>
        </p:nvPicPr>
        <p:blipFill>
          <a:blip r:embed="rId4">
            <a:alphaModFix/>
          </a:blip>
          <a:stretch>
            <a:fillRect/>
          </a:stretch>
        </p:blipFill>
        <p:spPr>
          <a:xfrm>
            <a:off x="1102625" y="1469788"/>
            <a:ext cx="2342925" cy="2355161"/>
          </a:xfrm>
          <a:prstGeom prst="rect">
            <a:avLst/>
          </a:prstGeom>
          <a:noFill/>
          <a:ln>
            <a:noFill/>
          </a:ln>
        </p:spPr>
      </p:pic>
      <p:pic>
        <p:nvPicPr>
          <p:cNvPr id="197" name="Google Shape;197;p27"/>
          <p:cNvPicPr preferRelativeResize="0"/>
          <p:nvPr/>
        </p:nvPicPr>
        <p:blipFill>
          <a:blip r:embed="rId5">
            <a:alphaModFix/>
          </a:blip>
          <a:stretch>
            <a:fillRect/>
          </a:stretch>
        </p:blipFill>
        <p:spPr>
          <a:xfrm>
            <a:off x="192864" y="421941"/>
            <a:ext cx="4320925" cy="998234"/>
          </a:xfrm>
          <a:prstGeom prst="rect">
            <a:avLst/>
          </a:prstGeom>
          <a:noFill/>
          <a:ln>
            <a:noFill/>
          </a:ln>
        </p:spPr>
      </p:pic>
      <p:sp>
        <p:nvSpPr>
          <p:cNvPr id="198" name="Google Shape;198;p27"/>
          <p:cNvSpPr txBox="1"/>
          <p:nvPr/>
        </p:nvSpPr>
        <p:spPr>
          <a:xfrm>
            <a:off x="5142925" y="2173675"/>
            <a:ext cx="2343000" cy="20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latin typeface="Abel"/>
                <a:ea typeface="Abel"/>
                <a:cs typeface="Abel"/>
                <a:sym typeface="Abel"/>
              </a:rPr>
              <a:t>Kernel, image matris üzerinde bir alana yerleştirilir.Kernel ve üzerine yerleştiği image matris elemanları çarpılır ve tüm çarpımların toplamı alınır. Bu toplam da image matris’te kernel’in tam ortasındaki konuma atanır.</a:t>
            </a:r>
            <a:endParaRPr>
              <a:latin typeface="Abel"/>
              <a:ea typeface="Abel"/>
              <a:cs typeface="Abel"/>
              <a:sym typeface="A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p:nvPr/>
        </p:nvSpPr>
        <p:spPr>
          <a:xfrm>
            <a:off x="3913375" y="0"/>
            <a:ext cx="1407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nvSpPr>
        <p:spPr>
          <a:xfrm>
            <a:off x="7968125" y="0"/>
            <a:ext cx="140700" cy="5143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8"/>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8"/>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207" name="Google Shape;207;p28"/>
          <p:cNvSpPr/>
          <p:nvPr/>
        </p:nvSpPr>
        <p:spPr>
          <a:xfrm rot="5400000">
            <a:off x="4334850" y="-3609700"/>
            <a:ext cx="140700" cy="881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rot="5400000">
            <a:off x="4334850" y="-333050"/>
            <a:ext cx="140700" cy="8810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8"/>
          <p:cNvPicPr preferRelativeResize="0"/>
          <p:nvPr/>
        </p:nvPicPr>
        <p:blipFill>
          <a:blip r:embed="rId4">
            <a:alphaModFix/>
          </a:blip>
          <a:stretch>
            <a:fillRect/>
          </a:stretch>
        </p:blipFill>
        <p:spPr>
          <a:xfrm>
            <a:off x="74025" y="1019675"/>
            <a:ext cx="3839347" cy="2828000"/>
          </a:xfrm>
          <a:prstGeom prst="rect">
            <a:avLst/>
          </a:prstGeom>
          <a:noFill/>
          <a:ln>
            <a:noFill/>
          </a:ln>
        </p:spPr>
      </p:pic>
      <p:pic>
        <p:nvPicPr>
          <p:cNvPr id="210" name="Google Shape;210;p28"/>
          <p:cNvPicPr preferRelativeResize="0"/>
          <p:nvPr/>
        </p:nvPicPr>
        <p:blipFill>
          <a:blip r:embed="rId5">
            <a:alphaModFix/>
          </a:blip>
          <a:stretch>
            <a:fillRect/>
          </a:stretch>
        </p:blipFill>
        <p:spPr>
          <a:xfrm>
            <a:off x="4171401" y="1062889"/>
            <a:ext cx="3696412" cy="262938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 name="Shape 214"/>
        <p:cNvGrpSpPr/>
        <p:nvPr/>
      </p:nvGrpSpPr>
      <p:grpSpPr>
        <a:xfrm>
          <a:off x="0" y="0"/>
          <a:ext cx="0" cy="0"/>
          <a:chOff x="0" y="0"/>
          <a:chExt cx="0" cy="0"/>
        </a:xfrm>
      </p:grpSpPr>
      <p:sp>
        <p:nvSpPr>
          <p:cNvPr id="215" name="Google Shape;215;p29"/>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4122938" y="1798225"/>
            <a:ext cx="3867600" cy="315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45425" y="192550"/>
            <a:ext cx="4615800" cy="395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4856775" y="3748100"/>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9" name="Google Shape;219;p29"/>
          <p:cNvSpPr/>
          <p:nvPr/>
        </p:nvSpPr>
        <p:spPr>
          <a:xfrm>
            <a:off x="4856763" y="204307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20" name="Google Shape;220;p29"/>
          <p:cNvPicPr preferRelativeResize="0"/>
          <p:nvPr/>
        </p:nvPicPr>
        <p:blipFill>
          <a:blip r:embed="rId3">
            <a:alphaModFix/>
          </a:blip>
          <a:stretch>
            <a:fillRect/>
          </a:stretch>
        </p:blipFill>
        <p:spPr>
          <a:xfrm>
            <a:off x="8867448" y="192550"/>
            <a:ext cx="229399" cy="229399"/>
          </a:xfrm>
          <a:prstGeom prst="rect">
            <a:avLst/>
          </a:prstGeom>
          <a:noFill/>
          <a:ln>
            <a:noFill/>
          </a:ln>
        </p:spPr>
      </p:pic>
      <p:pic>
        <p:nvPicPr>
          <p:cNvPr id="221" name="Google Shape;221;p29"/>
          <p:cNvPicPr preferRelativeResize="0"/>
          <p:nvPr/>
        </p:nvPicPr>
        <p:blipFill>
          <a:blip r:embed="rId4">
            <a:alphaModFix/>
          </a:blip>
          <a:stretch>
            <a:fillRect/>
          </a:stretch>
        </p:blipFill>
        <p:spPr>
          <a:xfrm>
            <a:off x="311425" y="374725"/>
            <a:ext cx="3938000" cy="1075375"/>
          </a:xfrm>
          <a:prstGeom prst="rect">
            <a:avLst/>
          </a:prstGeom>
          <a:noFill/>
          <a:ln>
            <a:noFill/>
          </a:ln>
        </p:spPr>
      </p:pic>
      <p:pic>
        <p:nvPicPr>
          <p:cNvPr id="222" name="Google Shape;222;p29"/>
          <p:cNvPicPr preferRelativeResize="0"/>
          <p:nvPr/>
        </p:nvPicPr>
        <p:blipFill>
          <a:blip r:embed="rId5">
            <a:alphaModFix/>
          </a:blip>
          <a:stretch>
            <a:fillRect/>
          </a:stretch>
        </p:blipFill>
        <p:spPr>
          <a:xfrm>
            <a:off x="946337" y="1450100"/>
            <a:ext cx="2609913" cy="2629201"/>
          </a:xfrm>
          <a:prstGeom prst="rect">
            <a:avLst/>
          </a:prstGeom>
          <a:noFill/>
          <a:ln>
            <a:noFill/>
          </a:ln>
        </p:spPr>
      </p:pic>
      <p:sp>
        <p:nvSpPr>
          <p:cNvPr id="223" name="Google Shape;223;p29"/>
          <p:cNvSpPr txBox="1"/>
          <p:nvPr/>
        </p:nvSpPr>
        <p:spPr>
          <a:xfrm>
            <a:off x="5142925" y="2043075"/>
            <a:ext cx="2360700" cy="26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latin typeface="Abel"/>
                <a:ea typeface="Abel"/>
                <a:cs typeface="Abel"/>
                <a:sym typeface="Abel"/>
              </a:rPr>
              <a:t>Eğer gradient değeri yüksek eşik değerinden fazla ise, güçlü bir kenar olarak işaretlenir. Canny kenar dedektörü bu noktadan kenarı takip etmeye başlar ve gradient değeri düşük eşik değerinin altına düşene kadar süreci devam ettirir.</a:t>
            </a:r>
            <a:endParaRPr>
              <a:latin typeface="Abel"/>
              <a:ea typeface="Abel"/>
              <a:cs typeface="Abel"/>
              <a:sym typeface="Abel"/>
            </a:endParaRPr>
          </a:p>
          <a:p>
            <a:pPr indent="0" lvl="0" marL="0" rtl="0" algn="l">
              <a:spcBef>
                <a:spcPts val="0"/>
              </a:spcBef>
              <a:spcAft>
                <a:spcPts val="0"/>
              </a:spcAft>
              <a:buNone/>
            </a:pPr>
            <a:r>
              <a:rPr lang="tr">
                <a:latin typeface="Abel"/>
                <a:ea typeface="Abel"/>
                <a:cs typeface="Abel"/>
                <a:sym typeface="Abel"/>
              </a:rPr>
              <a:t>Threshold, burada bir çizgiyi tespit etmek için min ve max kesişen nokta sayısını ifade eder.</a:t>
            </a:r>
            <a:endParaRPr>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0"/>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Arayüz</a:t>
            </a:r>
            <a:endParaRPr b="1">
              <a:solidFill>
                <a:srgbClr val="FF5300"/>
              </a:solidFill>
              <a:latin typeface="Abel"/>
              <a:ea typeface="Abel"/>
              <a:cs typeface="Abel"/>
              <a:sym typeface="Abel"/>
            </a:endParaRPr>
          </a:p>
        </p:txBody>
      </p:sp>
      <p:sp>
        <p:nvSpPr>
          <p:cNvPr id="229" name="Google Shape;229;p30"/>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07</a:t>
            </a:r>
            <a:endParaRPr b="1" sz="9000">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3" name="Shape 233"/>
        <p:cNvGrpSpPr/>
        <p:nvPr/>
      </p:nvGrpSpPr>
      <p:grpSpPr>
        <a:xfrm>
          <a:off x="0" y="0"/>
          <a:ext cx="0" cy="0"/>
          <a:chOff x="0" y="0"/>
          <a:chExt cx="0" cy="0"/>
        </a:xfrm>
      </p:grpSpPr>
      <p:sp>
        <p:nvSpPr>
          <p:cNvPr id="234" name="Google Shape;234;p31"/>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4122938" y="1798225"/>
            <a:ext cx="3867600" cy="3154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45425" y="80375"/>
            <a:ext cx="4838700" cy="4068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4856775" y="3748100"/>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8" name="Google Shape;238;p31"/>
          <p:cNvSpPr/>
          <p:nvPr/>
        </p:nvSpPr>
        <p:spPr>
          <a:xfrm>
            <a:off x="4856763" y="204307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239" name="Google Shape;239;p31"/>
          <p:cNvPicPr preferRelativeResize="0"/>
          <p:nvPr/>
        </p:nvPicPr>
        <p:blipFill>
          <a:blip r:embed="rId3">
            <a:alphaModFix/>
          </a:blip>
          <a:stretch>
            <a:fillRect/>
          </a:stretch>
        </p:blipFill>
        <p:spPr>
          <a:xfrm>
            <a:off x="8867448" y="192550"/>
            <a:ext cx="229399" cy="229399"/>
          </a:xfrm>
          <a:prstGeom prst="rect">
            <a:avLst/>
          </a:prstGeom>
          <a:noFill/>
          <a:ln>
            <a:noFill/>
          </a:ln>
        </p:spPr>
      </p:pic>
      <p:pic>
        <p:nvPicPr>
          <p:cNvPr id="240" name="Google Shape;240;p31"/>
          <p:cNvPicPr preferRelativeResize="0"/>
          <p:nvPr/>
        </p:nvPicPr>
        <p:blipFill>
          <a:blip r:embed="rId4">
            <a:alphaModFix/>
          </a:blip>
          <a:stretch>
            <a:fillRect/>
          </a:stretch>
        </p:blipFill>
        <p:spPr>
          <a:xfrm>
            <a:off x="294588" y="192550"/>
            <a:ext cx="3913375" cy="1094550"/>
          </a:xfrm>
          <a:prstGeom prst="rect">
            <a:avLst/>
          </a:prstGeom>
          <a:noFill/>
          <a:ln>
            <a:noFill/>
          </a:ln>
        </p:spPr>
      </p:pic>
      <p:pic>
        <p:nvPicPr>
          <p:cNvPr id="241" name="Google Shape;241;p31"/>
          <p:cNvPicPr preferRelativeResize="0"/>
          <p:nvPr/>
        </p:nvPicPr>
        <p:blipFill>
          <a:blip r:embed="rId5">
            <a:alphaModFix/>
          </a:blip>
          <a:stretch>
            <a:fillRect/>
          </a:stretch>
        </p:blipFill>
        <p:spPr>
          <a:xfrm>
            <a:off x="1440511" y="1357425"/>
            <a:ext cx="1621550" cy="1032675"/>
          </a:xfrm>
          <a:prstGeom prst="rect">
            <a:avLst/>
          </a:prstGeom>
          <a:noFill/>
          <a:ln>
            <a:noFill/>
          </a:ln>
        </p:spPr>
      </p:pic>
      <p:pic>
        <p:nvPicPr>
          <p:cNvPr id="242" name="Google Shape;242;p31"/>
          <p:cNvPicPr preferRelativeResize="0"/>
          <p:nvPr/>
        </p:nvPicPr>
        <p:blipFill>
          <a:blip r:embed="rId6">
            <a:alphaModFix/>
          </a:blip>
          <a:stretch>
            <a:fillRect/>
          </a:stretch>
        </p:blipFill>
        <p:spPr>
          <a:xfrm>
            <a:off x="518025" y="2460425"/>
            <a:ext cx="3604916" cy="1176350"/>
          </a:xfrm>
          <a:prstGeom prst="rect">
            <a:avLst/>
          </a:prstGeom>
          <a:noFill/>
          <a:ln cap="flat" cmpd="sng" w="9525">
            <a:solidFill>
              <a:schemeClr val="lt1"/>
            </a:solidFill>
            <a:prstDash val="solid"/>
            <a:round/>
            <a:headEnd len="sm" w="sm" type="none"/>
            <a:tailEnd len="sm" w="sm" type="none"/>
          </a:ln>
        </p:spPr>
      </p:pic>
      <p:sp>
        <p:nvSpPr>
          <p:cNvPr id="243" name="Google Shape;243;p31"/>
          <p:cNvSpPr txBox="1"/>
          <p:nvPr/>
        </p:nvSpPr>
        <p:spPr>
          <a:xfrm>
            <a:off x="5175675" y="2048400"/>
            <a:ext cx="24162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Abel"/>
                <a:ea typeface="Abel"/>
                <a:cs typeface="Abel"/>
                <a:sym typeface="Abel"/>
              </a:rPr>
              <a:t>Python’ın tkinter paketi ile bir GUI oluşturulmuştur. Tkinter paketinde tanımlanmış  </a:t>
            </a:r>
            <a:r>
              <a:rPr lang="tr">
                <a:solidFill>
                  <a:schemeClr val="dk1"/>
                </a:solidFill>
                <a:latin typeface="Abel"/>
                <a:ea typeface="Abel"/>
                <a:cs typeface="Abel"/>
                <a:sym typeface="Abel"/>
              </a:rPr>
              <a:t>b</a:t>
            </a:r>
            <a:r>
              <a:rPr lang="tr">
                <a:solidFill>
                  <a:schemeClr val="dk1"/>
                </a:solidFill>
                <a:latin typeface="Abel"/>
                <a:ea typeface="Abel"/>
                <a:cs typeface="Abel"/>
                <a:sym typeface="Abel"/>
              </a:rPr>
              <a:t>utonlar ve etiketler tanımlanmıştır.</a:t>
            </a:r>
            <a:endParaRPr>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Arayüzde işlenecek görüntünün seçilmesi ve butona basılarak gemi tespiti yapması sağlanmıştır.</a:t>
            </a:r>
            <a:endParaRPr>
              <a:solidFill>
                <a:schemeClr val="dk1"/>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 name="Shape 60"/>
        <p:cNvGrpSpPr/>
        <p:nvPr/>
      </p:nvGrpSpPr>
      <p:grpSpPr>
        <a:xfrm>
          <a:off x="0" y="0"/>
          <a:ext cx="0" cy="0"/>
          <a:chOff x="0" y="0"/>
          <a:chExt cx="0" cy="0"/>
        </a:xfrm>
      </p:grpSpPr>
      <p:sp>
        <p:nvSpPr>
          <p:cNvPr id="61" name="Google Shape;61;p14"/>
          <p:cNvSpPr txBox="1"/>
          <p:nvPr/>
        </p:nvSpPr>
        <p:spPr>
          <a:xfrm>
            <a:off x="2380900" y="200925"/>
            <a:ext cx="1657500" cy="1400700"/>
          </a:xfrm>
          <a:prstGeom prst="rect">
            <a:avLst/>
          </a:prstGeom>
          <a:solidFill>
            <a:srgbClr val="FF5300">
              <a:alpha val="6201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tr">
                <a:latin typeface="Abel"/>
                <a:ea typeface="Abel"/>
                <a:cs typeface="Abel"/>
                <a:sym typeface="Abel"/>
              </a:rPr>
              <a:t>01.</a:t>
            </a:r>
            <a:endParaRPr>
              <a:latin typeface="Abel"/>
              <a:ea typeface="Abel"/>
              <a:cs typeface="Abel"/>
              <a:sym typeface="Abel"/>
            </a:endParaRPr>
          </a:p>
          <a:p>
            <a:pPr indent="0" lvl="0" marL="0" rtl="0" algn="l">
              <a:spcBef>
                <a:spcPts val="0"/>
              </a:spcBef>
              <a:spcAft>
                <a:spcPts val="0"/>
              </a:spcAft>
              <a:buNone/>
            </a:pPr>
            <a:r>
              <a:rPr b="1" lang="tr" sz="1700">
                <a:latin typeface="Abel"/>
                <a:ea typeface="Abel"/>
                <a:cs typeface="Abel"/>
                <a:sym typeface="Abel"/>
              </a:rPr>
              <a:t>Proje Hakkında Genel Bilgilendirme</a:t>
            </a:r>
            <a:endParaRPr b="1" sz="1700">
              <a:latin typeface="Abel"/>
              <a:ea typeface="Abel"/>
              <a:cs typeface="Abel"/>
              <a:sym typeface="Abel"/>
            </a:endParaRPr>
          </a:p>
        </p:txBody>
      </p:sp>
      <p:sp>
        <p:nvSpPr>
          <p:cNvPr id="62" name="Google Shape;62;p14"/>
          <p:cNvSpPr txBox="1"/>
          <p:nvPr/>
        </p:nvSpPr>
        <p:spPr>
          <a:xfrm>
            <a:off x="2380900" y="192882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tr">
                <a:latin typeface="Abel"/>
                <a:ea typeface="Abel"/>
                <a:cs typeface="Abel"/>
                <a:sym typeface="Abel"/>
              </a:rPr>
              <a:t>04</a:t>
            </a:r>
            <a:r>
              <a:rPr lang="tr">
                <a:latin typeface="Abel"/>
                <a:ea typeface="Abel"/>
                <a:cs typeface="Abel"/>
                <a:sym typeface="Abel"/>
              </a:rPr>
              <a:t>.</a:t>
            </a:r>
            <a:endParaRPr>
              <a:latin typeface="Abel"/>
              <a:ea typeface="Abel"/>
              <a:cs typeface="Abel"/>
              <a:sym typeface="Abel"/>
            </a:endParaRPr>
          </a:p>
          <a:p>
            <a:pPr indent="0" lvl="0" marL="0" rtl="0" algn="l">
              <a:lnSpc>
                <a:spcPct val="120000"/>
              </a:lnSpc>
              <a:spcBef>
                <a:spcPts val="0"/>
              </a:spcBef>
              <a:spcAft>
                <a:spcPts val="0"/>
              </a:spcAft>
              <a:buClr>
                <a:schemeClr val="dk1"/>
              </a:buClr>
              <a:buSzPts val="1100"/>
              <a:buFont typeface="Arial"/>
              <a:buNone/>
            </a:pPr>
            <a:r>
              <a:rPr b="1" lang="tr" sz="1700">
                <a:solidFill>
                  <a:schemeClr val="dk1"/>
                </a:solidFill>
                <a:latin typeface="Abel"/>
                <a:ea typeface="Abel"/>
                <a:cs typeface="Abel"/>
                <a:sym typeface="Abel"/>
              </a:rPr>
              <a:t>Proje </a:t>
            </a:r>
            <a:endParaRPr b="1" sz="1700">
              <a:solidFill>
                <a:schemeClr val="dk1"/>
              </a:solidFill>
              <a:latin typeface="Abel"/>
              <a:ea typeface="Abel"/>
              <a:cs typeface="Abel"/>
              <a:sym typeface="Abel"/>
            </a:endParaRPr>
          </a:p>
          <a:p>
            <a:pPr indent="0" lvl="0" marL="0" rtl="0" algn="l">
              <a:lnSpc>
                <a:spcPct val="120000"/>
              </a:lnSpc>
              <a:spcBef>
                <a:spcPts val="0"/>
              </a:spcBef>
              <a:spcAft>
                <a:spcPts val="0"/>
              </a:spcAft>
              <a:buClr>
                <a:schemeClr val="dk1"/>
              </a:buClr>
              <a:buSzPts val="1100"/>
              <a:buFont typeface="Arial"/>
              <a:buNone/>
            </a:pPr>
            <a:r>
              <a:rPr b="1" lang="tr" sz="1700">
                <a:solidFill>
                  <a:schemeClr val="dk1"/>
                </a:solidFill>
                <a:latin typeface="Abel"/>
                <a:ea typeface="Abel"/>
                <a:cs typeface="Abel"/>
                <a:sym typeface="Abel"/>
              </a:rPr>
              <a:t>Hedefleri</a:t>
            </a:r>
            <a:endParaRPr b="1" sz="1700">
              <a:solidFill>
                <a:schemeClr val="dk1"/>
              </a:solidFill>
              <a:latin typeface="Abel"/>
              <a:ea typeface="Abel"/>
              <a:cs typeface="Abel"/>
              <a:sym typeface="Abel"/>
            </a:endParaRPr>
          </a:p>
          <a:p>
            <a:pPr indent="0" lvl="0" marL="0" rtl="0" algn="l">
              <a:lnSpc>
                <a:spcPct val="115000"/>
              </a:lnSpc>
              <a:spcBef>
                <a:spcPts val="0"/>
              </a:spcBef>
              <a:spcAft>
                <a:spcPts val="0"/>
              </a:spcAft>
              <a:buClr>
                <a:schemeClr val="dk1"/>
              </a:buClr>
              <a:buSzPts val="1100"/>
              <a:buFont typeface="Arial"/>
              <a:buNone/>
            </a:pPr>
            <a:r>
              <a:t/>
            </a:r>
            <a:endParaRPr b="1" sz="1700">
              <a:solidFill>
                <a:schemeClr val="dk1"/>
              </a:solidFill>
              <a:latin typeface="Abel"/>
              <a:ea typeface="Abel"/>
              <a:cs typeface="Abel"/>
              <a:sym typeface="Abel"/>
            </a:endParaRPr>
          </a:p>
          <a:p>
            <a:pPr indent="0" lvl="0" marL="0" rtl="0" algn="l">
              <a:spcBef>
                <a:spcPts val="0"/>
              </a:spcBef>
              <a:spcAft>
                <a:spcPts val="0"/>
              </a:spcAft>
              <a:buNone/>
            </a:pPr>
            <a:r>
              <a:t/>
            </a:r>
            <a:endParaRPr b="1" sz="1700">
              <a:latin typeface="Abel"/>
              <a:ea typeface="Abel"/>
              <a:cs typeface="Abel"/>
              <a:sym typeface="Abel"/>
            </a:endParaRPr>
          </a:p>
        </p:txBody>
      </p:sp>
      <p:sp>
        <p:nvSpPr>
          <p:cNvPr id="63" name="Google Shape;63;p14"/>
          <p:cNvSpPr txBox="1"/>
          <p:nvPr/>
        </p:nvSpPr>
        <p:spPr>
          <a:xfrm>
            <a:off x="7115925" y="20092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03</a:t>
            </a:r>
            <a:r>
              <a:rPr lang="tr">
                <a:solidFill>
                  <a:schemeClr val="dk1"/>
                </a:solidFill>
                <a:latin typeface="Abel"/>
                <a:ea typeface="Abel"/>
                <a:cs typeface="Abel"/>
                <a:sym typeface="Abel"/>
              </a:rPr>
              <a:t>.</a:t>
            </a:r>
            <a:endParaRPr>
              <a:solidFill>
                <a:schemeClr val="dk1"/>
              </a:solidFill>
              <a:latin typeface="Abel"/>
              <a:ea typeface="Abel"/>
              <a:cs typeface="Abel"/>
              <a:sym typeface="Abel"/>
            </a:endParaRPr>
          </a:p>
          <a:p>
            <a:pPr indent="0" lvl="0" marL="0" rtl="0" algn="l">
              <a:spcBef>
                <a:spcPts val="0"/>
              </a:spcBef>
              <a:spcAft>
                <a:spcPts val="0"/>
              </a:spcAft>
              <a:buNone/>
            </a:pPr>
            <a:r>
              <a:rPr b="1" lang="tr" sz="1700">
                <a:solidFill>
                  <a:schemeClr val="dk1"/>
                </a:solidFill>
                <a:latin typeface="Abel"/>
                <a:ea typeface="Abel"/>
                <a:cs typeface="Abel"/>
                <a:sym typeface="Abel"/>
              </a:rPr>
              <a:t>Proje Motivasyonu</a:t>
            </a:r>
            <a:endParaRPr b="1" sz="1700">
              <a:solidFill>
                <a:schemeClr val="dk1"/>
              </a:solidFill>
              <a:latin typeface="Abel"/>
              <a:ea typeface="Abel"/>
              <a:cs typeface="Abel"/>
              <a:sym typeface="Abel"/>
            </a:endParaRPr>
          </a:p>
        </p:txBody>
      </p:sp>
      <p:sp>
        <p:nvSpPr>
          <p:cNvPr id="64" name="Google Shape;64;p14"/>
          <p:cNvSpPr txBox="1"/>
          <p:nvPr/>
        </p:nvSpPr>
        <p:spPr>
          <a:xfrm>
            <a:off x="4748413" y="20092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02</a:t>
            </a:r>
            <a:r>
              <a:rPr lang="tr">
                <a:solidFill>
                  <a:schemeClr val="dk1"/>
                </a:solidFill>
                <a:latin typeface="Abel"/>
                <a:ea typeface="Abel"/>
                <a:cs typeface="Abel"/>
                <a:sym typeface="Abel"/>
              </a:rPr>
              <a:t>.</a:t>
            </a:r>
            <a:endParaRPr>
              <a:solidFill>
                <a:schemeClr val="dk1"/>
              </a:solidFill>
              <a:latin typeface="Abel"/>
              <a:ea typeface="Abel"/>
              <a:cs typeface="Abel"/>
              <a:sym typeface="Abel"/>
            </a:endParaRPr>
          </a:p>
          <a:p>
            <a:pPr indent="0" lvl="0" marL="0" rtl="0" algn="l">
              <a:spcBef>
                <a:spcPts val="0"/>
              </a:spcBef>
              <a:spcAft>
                <a:spcPts val="0"/>
              </a:spcAft>
              <a:buNone/>
            </a:pPr>
            <a:r>
              <a:rPr b="1" lang="tr" sz="1700">
                <a:solidFill>
                  <a:schemeClr val="dk1"/>
                </a:solidFill>
                <a:latin typeface="Abel"/>
                <a:ea typeface="Abel"/>
                <a:cs typeface="Abel"/>
                <a:sym typeface="Abel"/>
              </a:rPr>
              <a:t>Kullanılan Araçlar</a:t>
            </a:r>
            <a:endParaRPr b="1" sz="1700">
              <a:solidFill>
                <a:schemeClr val="dk1"/>
              </a:solidFill>
              <a:latin typeface="Abel"/>
              <a:ea typeface="Abel"/>
              <a:cs typeface="Abel"/>
              <a:sym typeface="Abel"/>
            </a:endParaRPr>
          </a:p>
        </p:txBody>
      </p:sp>
      <p:sp>
        <p:nvSpPr>
          <p:cNvPr id="65" name="Google Shape;65;p14"/>
          <p:cNvSpPr txBox="1"/>
          <p:nvPr/>
        </p:nvSpPr>
        <p:spPr>
          <a:xfrm>
            <a:off x="4748413" y="192882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tr">
                <a:latin typeface="Abel"/>
                <a:ea typeface="Abel"/>
                <a:cs typeface="Abel"/>
                <a:sym typeface="Abel"/>
              </a:rPr>
              <a:t>05</a:t>
            </a:r>
            <a:r>
              <a:rPr lang="tr">
                <a:latin typeface="Abel"/>
                <a:ea typeface="Abel"/>
                <a:cs typeface="Abel"/>
                <a:sym typeface="Abel"/>
              </a:rPr>
              <a:t>.</a:t>
            </a:r>
            <a:endParaRPr>
              <a:latin typeface="Abel"/>
              <a:ea typeface="Abel"/>
              <a:cs typeface="Abel"/>
              <a:sym typeface="Abel"/>
            </a:endParaRPr>
          </a:p>
          <a:p>
            <a:pPr indent="0" lvl="0" marL="0" rtl="0" algn="l">
              <a:spcBef>
                <a:spcPts val="0"/>
              </a:spcBef>
              <a:spcAft>
                <a:spcPts val="0"/>
              </a:spcAft>
              <a:buNone/>
            </a:pPr>
            <a:r>
              <a:rPr b="1" lang="tr" sz="1700">
                <a:solidFill>
                  <a:schemeClr val="dk1"/>
                </a:solidFill>
                <a:latin typeface="Abel"/>
                <a:ea typeface="Abel"/>
                <a:cs typeface="Abel"/>
                <a:sym typeface="Abel"/>
              </a:rPr>
              <a:t>Veriler</a:t>
            </a:r>
            <a:endParaRPr b="1" sz="1700">
              <a:solidFill>
                <a:schemeClr val="dk1"/>
              </a:solidFill>
              <a:latin typeface="Abel"/>
              <a:ea typeface="Abel"/>
              <a:cs typeface="Abel"/>
              <a:sym typeface="Abel"/>
            </a:endParaRPr>
          </a:p>
        </p:txBody>
      </p:sp>
      <p:sp>
        <p:nvSpPr>
          <p:cNvPr id="66" name="Google Shape;66;p14"/>
          <p:cNvSpPr txBox="1"/>
          <p:nvPr/>
        </p:nvSpPr>
        <p:spPr>
          <a:xfrm>
            <a:off x="2380900" y="360797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07</a:t>
            </a:r>
            <a:r>
              <a:rPr lang="tr">
                <a:solidFill>
                  <a:schemeClr val="dk1"/>
                </a:solidFill>
                <a:latin typeface="Abel"/>
                <a:ea typeface="Abel"/>
                <a:cs typeface="Abel"/>
                <a:sym typeface="Abel"/>
              </a:rPr>
              <a:t>.</a:t>
            </a:r>
            <a:endParaRPr>
              <a:solidFill>
                <a:schemeClr val="dk1"/>
              </a:solidFill>
              <a:latin typeface="Abel"/>
              <a:ea typeface="Abel"/>
              <a:cs typeface="Abel"/>
              <a:sym typeface="Abel"/>
            </a:endParaRPr>
          </a:p>
          <a:p>
            <a:pPr indent="0" lvl="0" marL="0" rtl="0" algn="l">
              <a:spcBef>
                <a:spcPts val="0"/>
              </a:spcBef>
              <a:spcAft>
                <a:spcPts val="0"/>
              </a:spcAft>
              <a:buNone/>
            </a:pPr>
            <a:r>
              <a:rPr b="1" lang="tr" sz="1700">
                <a:solidFill>
                  <a:schemeClr val="dk1"/>
                </a:solidFill>
                <a:latin typeface="Abel"/>
                <a:ea typeface="Abel"/>
                <a:cs typeface="Abel"/>
                <a:sym typeface="Abel"/>
              </a:rPr>
              <a:t>Arayüz</a:t>
            </a:r>
            <a:endParaRPr b="1" sz="1700">
              <a:solidFill>
                <a:schemeClr val="dk1"/>
              </a:solidFill>
              <a:latin typeface="Abel"/>
              <a:ea typeface="Abel"/>
              <a:cs typeface="Abel"/>
              <a:sym typeface="Abel"/>
            </a:endParaRPr>
          </a:p>
        </p:txBody>
      </p:sp>
      <p:sp>
        <p:nvSpPr>
          <p:cNvPr id="67" name="Google Shape;67;p14"/>
          <p:cNvSpPr txBox="1"/>
          <p:nvPr/>
        </p:nvSpPr>
        <p:spPr>
          <a:xfrm>
            <a:off x="7115950" y="1904450"/>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06</a:t>
            </a:r>
            <a:r>
              <a:rPr lang="tr">
                <a:solidFill>
                  <a:schemeClr val="dk1"/>
                </a:solidFill>
                <a:latin typeface="Abel"/>
                <a:ea typeface="Abel"/>
                <a:cs typeface="Abel"/>
                <a:sym typeface="Abel"/>
              </a:rPr>
              <a:t>.</a:t>
            </a:r>
            <a:endParaRPr>
              <a:solidFill>
                <a:schemeClr val="dk1"/>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b="1" lang="tr" sz="1700">
                <a:solidFill>
                  <a:schemeClr val="dk1"/>
                </a:solidFill>
                <a:latin typeface="Abel"/>
                <a:ea typeface="Abel"/>
                <a:cs typeface="Abel"/>
                <a:sym typeface="Abel"/>
              </a:rPr>
              <a:t>Görüntü İşleme</a:t>
            </a:r>
            <a:endParaRPr b="1" sz="1700">
              <a:solidFill>
                <a:schemeClr val="dk1"/>
              </a:solidFill>
              <a:latin typeface="Abel"/>
              <a:ea typeface="Abel"/>
              <a:cs typeface="Abel"/>
              <a:sym typeface="Abel"/>
            </a:endParaRPr>
          </a:p>
        </p:txBody>
      </p:sp>
      <p:sp>
        <p:nvSpPr>
          <p:cNvPr id="68" name="Google Shape;68;p14"/>
          <p:cNvSpPr txBox="1"/>
          <p:nvPr/>
        </p:nvSpPr>
        <p:spPr>
          <a:xfrm>
            <a:off x="7115950" y="360797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Abel"/>
              <a:ea typeface="Abel"/>
              <a:cs typeface="Abel"/>
              <a:sym typeface="Abel"/>
            </a:endParaRPr>
          </a:p>
          <a:p>
            <a:pPr indent="0" lvl="0" marL="0" rtl="0" algn="l">
              <a:spcBef>
                <a:spcPts val="0"/>
              </a:spcBef>
              <a:spcAft>
                <a:spcPts val="0"/>
              </a:spcAft>
              <a:buNone/>
            </a:pPr>
            <a:r>
              <a:rPr lang="tr">
                <a:solidFill>
                  <a:schemeClr val="dk1"/>
                </a:solidFill>
                <a:latin typeface="Abel"/>
                <a:ea typeface="Abel"/>
                <a:cs typeface="Abel"/>
                <a:sym typeface="Abel"/>
              </a:rPr>
              <a:t>09</a:t>
            </a:r>
            <a:r>
              <a:rPr lang="tr">
                <a:solidFill>
                  <a:schemeClr val="dk1"/>
                </a:solidFill>
                <a:latin typeface="Abel"/>
                <a:ea typeface="Abel"/>
                <a:cs typeface="Abel"/>
                <a:sym typeface="Abel"/>
              </a:rPr>
              <a:t>.</a:t>
            </a:r>
            <a:endParaRPr>
              <a:solidFill>
                <a:schemeClr val="dk1"/>
              </a:solidFill>
              <a:latin typeface="Abel"/>
              <a:ea typeface="Abel"/>
              <a:cs typeface="Abel"/>
              <a:sym typeface="Abel"/>
            </a:endParaRPr>
          </a:p>
          <a:p>
            <a:pPr indent="0" lvl="0" marL="0" rtl="0" algn="l">
              <a:spcBef>
                <a:spcPts val="0"/>
              </a:spcBef>
              <a:spcAft>
                <a:spcPts val="0"/>
              </a:spcAft>
              <a:buNone/>
            </a:pPr>
            <a:r>
              <a:rPr b="1" lang="tr" sz="1700">
                <a:solidFill>
                  <a:schemeClr val="dk1"/>
                </a:solidFill>
                <a:latin typeface="Abel"/>
                <a:ea typeface="Abel"/>
                <a:cs typeface="Abel"/>
                <a:sym typeface="Abel"/>
              </a:rPr>
              <a:t>Sonuç</a:t>
            </a:r>
            <a:endParaRPr b="1" sz="1700">
              <a:solidFill>
                <a:schemeClr val="dk1"/>
              </a:solidFill>
              <a:latin typeface="Abel"/>
              <a:ea typeface="Abel"/>
              <a:cs typeface="Abel"/>
              <a:sym typeface="Abel"/>
            </a:endParaRPr>
          </a:p>
        </p:txBody>
      </p:sp>
      <p:sp>
        <p:nvSpPr>
          <p:cNvPr id="69" name="Google Shape;69;p14"/>
          <p:cNvSpPr txBox="1"/>
          <p:nvPr/>
        </p:nvSpPr>
        <p:spPr>
          <a:xfrm>
            <a:off x="4748425" y="3607975"/>
            <a:ext cx="1657500" cy="1400700"/>
          </a:xfrm>
          <a:prstGeom prst="rect">
            <a:avLst/>
          </a:prstGeom>
          <a:solidFill>
            <a:srgbClr val="FF5300">
              <a:alpha val="6201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bel"/>
              <a:ea typeface="Abel"/>
              <a:cs typeface="Abel"/>
              <a:sym typeface="Abel"/>
            </a:endParaRPr>
          </a:p>
          <a:p>
            <a:pPr indent="0" lvl="0" marL="0" rtl="0" algn="l">
              <a:spcBef>
                <a:spcPts val="0"/>
              </a:spcBef>
              <a:spcAft>
                <a:spcPts val="0"/>
              </a:spcAft>
              <a:buNone/>
            </a:pPr>
            <a:r>
              <a:rPr lang="tr">
                <a:latin typeface="Abel"/>
                <a:ea typeface="Abel"/>
                <a:cs typeface="Abel"/>
                <a:sym typeface="Abel"/>
              </a:rPr>
              <a:t>08</a:t>
            </a:r>
            <a:r>
              <a:rPr lang="tr">
                <a:latin typeface="Abel"/>
                <a:ea typeface="Abel"/>
                <a:cs typeface="Abel"/>
                <a:sym typeface="Abel"/>
              </a:rPr>
              <a:t>.</a:t>
            </a:r>
            <a:endParaRPr>
              <a:latin typeface="Abel"/>
              <a:ea typeface="Abel"/>
              <a:cs typeface="Abel"/>
              <a:sym typeface="Abel"/>
            </a:endParaRPr>
          </a:p>
          <a:p>
            <a:pPr indent="0" lvl="0" marL="0" rtl="0" algn="l">
              <a:spcBef>
                <a:spcPts val="0"/>
              </a:spcBef>
              <a:spcAft>
                <a:spcPts val="0"/>
              </a:spcAft>
              <a:buNone/>
            </a:pPr>
            <a:r>
              <a:rPr b="1" lang="tr" sz="1700">
                <a:latin typeface="Abel"/>
                <a:ea typeface="Abel"/>
                <a:cs typeface="Abel"/>
                <a:sym typeface="Abel"/>
              </a:rPr>
              <a:t>Öneriler</a:t>
            </a:r>
            <a:endParaRPr b="1" sz="1700">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latin typeface="Abel"/>
              <a:ea typeface="Abel"/>
              <a:cs typeface="Abel"/>
              <a:sym typeface="Abel"/>
            </a:endParaRPr>
          </a:p>
        </p:txBody>
      </p:sp>
      <p:sp>
        <p:nvSpPr>
          <p:cNvPr id="70" name="Google Shape;70;p14"/>
          <p:cNvSpPr txBox="1"/>
          <p:nvPr/>
        </p:nvSpPr>
        <p:spPr>
          <a:xfrm>
            <a:off x="190850" y="200925"/>
            <a:ext cx="1758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500">
                <a:latin typeface="Abel"/>
                <a:ea typeface="Abel"/>
                <a:cs typeface="Abel"/>
                <a:sym typeface="Abel"/>
              </a:rPr>
              <a:t>İÇERİK</a:t>
            </a:r>
            <a:endParaRPr b="1" sz="2500">
              <a:latin typeface="Abel"/>
              <a:ea typeface="Abel"/>
              <a:cs typeface="Abel"/>
              <a:sym typeface="A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2"/>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Öneriler</a:t>
            </a:r>
            <a:endParaRPr b="1">
              <a:solidFill>
                <a:srgbClr val="FF5300"/>
              </a:solidFill>
              <a:latin typeface="Abel"/>
              <a:ea typeface="Abel"/>
              <a:cs typeface="Abel"/>
              <a:sym typeface="Abel"/>
            </a:endParaRPr>
          </a:p>
        </p:txBody>
      </p:sp>
      <p:sp>
        <p:nvSpPr>
          <p:cNvPr id="249" name="Google Shape;249;p32"/>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08</a:t>
            </a:r>
            <a:endParaRPr b="1" sz="9000">
              <a:latin typeface="Abel"/>
              <a:ea typeface="Abel"/>
              <a:cs typeface="Abel"/>
              <a:sym typeface="Abe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33"/>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3"/>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256" name="Google Shape;256;p33"/>
          <p:cNvSpPr/>
          <p:nvPr/>
        </p:nvSpPr>
        <p:spPr>
          <a:xfrm>
            <a:off x="693175" y="582650"/>
            <a:ext cx="3315300" cy="294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a:off x="4572000" y="582650"/>
            <a:ext cx="3315300" cy="294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a:off x="6117975" y="2762600"/>
            <a:ext cx="2330700" cy="1195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txBox="1"/>
          <p:nvPr/>
        </p:nvSpPr>
        <p:spPr>
          <a:xfrm>
            <a:off x="838000" y="730700"/>
            <a:ext cx="2832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latin typeface="Abel"/>
                <a:ea typeface="Abel"/>
                <a:cs typeface="Abel"/>
                <a:sym typeface="Abel"/>
              </a:rPr>
              <a:t>Projenin ilerideki geliştirmeleri için gemi türlerinin ayrımı hedeflenmektedir. Örneğin savaş ve yolcu gemilerinin ayrımının yapılması beklenecektir. Bundan sonraki adımda da geminin hangi ülkeye ait olduğu ve niçin belirlenen güzergahta olduğu gibi özellikleri tespit etmesi beklenebilir.</a:t>
            </a:r>
            <a:endParaRPr sz="1600">
              <a:latin typeface="Abel"/>
              <a:ea typeface="Abel"/>
              <a:cs typeface="Abel"/>
              <a:sym typeface="Abel"/>
            </a:endParaRPr>
          </a:p>
        </p:txBody>
      </p:sp>
      <p:sp>
        <p:nvSpPr>
          <p:cNvPr id="260" name="Google Shape;260;p33"/>
          <p:cNvSpPr txBox="1"/>
          <p:nvPr/>
        </p:nvSpPr>
        <p:spPr>
          <a:xfrm>
            <a:off x="4723575" y="730700"/>
            <a:ext cx="2923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latin typeface="Abel"/>
                <a:ea typeface="Abel"/>
                <a:cs typeface="Abel"/>
                <a:sym typeface="Abel"/>
              </a:rPr>
              <a:t>Bunun için öncelikle daha ayrıntılı bir datasetine ihtiyaç duyulmaktadır. Bu kısımda ayrıca makine öğrenmesi kullanarak modele savaş ve yolcu gemileri öğretilmelidir. Sonrasında tespit ve tahmin yapılabilir.</a:t>
            </a:r>
            <a:endParaRPr sz="1600">
              <a:latin typeface="Abel"/>
              <a:ea typeface="Abel"/>
              <a:cs typeface="Abel"/>
              <a:sym typeface="Abel"/>
            </a:endParaRPr>
          </a:p>
        </p:txBody>
      </p:sp>
      <p:sp>
        <p:nvSpPr>
          <p:cNvPr id="261" name="Google Shape;261;p33"/>
          <p:cNvSpPr txBox="1"/>
          <p:nvPr/>
        </p:nvSpPr>
        <p:spPr>
          <a:xfrm>
            <a:off x="6220425" y="2806250"/>
            <a:ext cx="2109600" cy="11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500">
                <a:solidFill>
                  <a:schemeClr val="lt1"/>
                </a:solidFill>
                <a:latin typeface="Abel"/>
                <a:ea typeface="Abel"/>
                <a:cs typeface="Abel"/>
                <a:sym typeface="Abel"/>
              </a:rPr>
              <a:t>Kullanılması Önerilen Yöntemler:</a:t>
            </a:r>
            <a:endParaRPr sz="1500">
              <a:solidFill>
                <a:schemeClr val="lt1"/>
              </a:solidFill>
              <a:latin typeface="Abel"/>
              <a:ea typeface="Abel"/>
              <a:cs typeface="Abel"/>
              <a:sym typeface="Abel"/>
            </a:endParaRPr>
          </a:p>
          <a:p>
            <a:pPr indent="0" lvl="0" marL="0" rtl="0" algn="l">
              <a:spcBef>
                <a:spcPts val="0"/>
              </a:spcBef>
              <a:spcAft>
                <a:spcPts val="0"/>
              </a:spcAft>
              <a:buNone/>
            </a:pPr>
            <a:r>
              <a:rPr b="1" lang="tr" sz="1500">
                <a:solidFill>
                  <a:schemeClr val="lt1"/>
                </a:solidFill>
                <a:latin typeface="Abel"/>
                <a:ea typeface="Abel"/>
                <a:cs typeface="Abel"/>
                <a:sym typeface="Abel"/>
              </a:rPr>
              <a:t>-Makine Öğrenmesi Algoritmaları</a:t>
            </a:r>
            <a:endParaRPr b="1" sz="1500">
              <a:solidFill>
                <a:schemeClr val="lt1"/>
              </a:solidFill>
              <a:latin typeface="Abel"/>
              <a:ea typeface="Abel"/>
              <a:cs typeface="Abel"/>
              <a:sym typeface="A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4"/>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SONUÇ</a:t>
            </a:r>
            <a:endParaRPr b="1">
              <a:solidFill>
                <a:srgbClr val="FF5300"/>
              </a:solidFill>
              <a:latin typeface="Abel"/>
              <a:ea typeface="Abel"/>
              <a:cs typeface="Abel"/>
              <a:sym typeface="Abel"/>
            </a:endParaRPr>
          </a:p>
        </p:txBody>
      </p:sp>
      <p:sp>
        <p:nvSpPr>
          <p:cNvPr id="267" name="Google Shape;267;p34"/>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09</a:t>
            </a:r>
            <a:endParaRPr b="1" sz="9000">
              <a:latin typeface="Abel"/>
              <a:ea typeface="Abel"/>
              <a:cs typeface="Abel"/>
              <a:sym typeface="A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35"/>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5"/>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274" name="Google Shape;274;p35"/>
          <p:cNvSpPr txBox="1"/>
          <p:nvPr/>
        </p:nvSpPr>
        <p:spPr>
          <a:xfrm>
            <a:off x="6077775" y="3064000"/>
            <a:ext cx="12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5" name="Google Shape;275;p35"/>
          <p:cNvPicPr preferRelativeResize="0"/>
          <p:nvPr/>
        </p:nvPicPr>
        <p:blipFill>
          <a:blip r:embed="rId4">
            <a:alphaModFix/>
          </a:blip>
          <a:stretch>
            <a:fillRect/>
          </a:stretch>
        </p:blipFill>
        <p:spPr>
          <a:xfrm>
            <a:off x="0" y="-60275"/>
            <a:ext cx="3264925" cy="5203775"/>
          </a:xfrm>
          <a:prstGeom prst="rect">
            <a:avLst/>
          </a:prstGeom>
          <a:noFill/>
          <a:ln>
            <a:noFill/>
          </a:ln>
        </p:spPr>
      </p:pic>
      <p:sp>
        <p:nvSpPr>
          <p:cNvPr id="276" name="Google Shape;276;p35"/>
          <p:cNvSpPr/>
          <p:nvPr/>
        </p:nvSpPr>
        <p:spPr>
          <a:xfrm>
            <a:off x="6162400" y="2620050"/>
            <a:ext cx="1465500" cy="8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4696875" y="1768650"/>
            <a:ext cx="1465500" cy="8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4696900" y="2620050"/>
            <a:ext cx="1465500" cy="8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a:off x="6162400" y="1768638"/>
            <a:ext cx="1465500" cy="83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174725" y="891050"/>
            <a:ext cx="421500" cy="170700"/>
          </a:xfrm>
          <a:prstGeom prst="rightArrow">
            <a:avLst>
              <a:gd fmla="val 50000" name="adj1"/>
              <a:gd fmla="val 50000" name="adj2"/>
            </a:avLst>
          </a:prstGeom>
          <a:solidFill>
            <a:srgbClr val="FF6F00"/>
          </a:solidFill>
          <a:ln cap="flat" cmpd="sng" w="9525">
            <a:solidFill>
              <a:srgbClr val="FF6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txBox="1"/>
          <p:nvPr/>
        </p:nvSpPr>
        <p:spPr>
          <a:xfrm>
            <a:off x="4757713" y="753200"/>
            <a:ext cx="25698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 sz="1700">
                <a:latin typeface="Abel"/>
                <a:ea typeface="Abel"/>
                <a:cs typeface="Abel"/>
                <a:sym typeface="Abel"/>
              </a:rPr>
              <a:t>TESPİT DEĞERLERİ</a:t>
            </a:r>
            <a:endParaRPr b="1" sz="1700">
              <a:latin typeface="Abel"/>
              <a:ea typeface="Abel"/>
              <a:cs typeface="Abel"/>
              <a:sym typeface="Abel"/>
            </a:endParaRPr>
          </a:p>
        </p:txBody>
      </p:sp>
      <p:sp>
        <p:nvSpPr>
          <p:cNvPr id="282" name="Google Shape;282;p35"/>
          <p:cNvSpPr/>
          <p:nvPr/>
        </p:nvSpPr>
        <p:spPr>
          <a:xfrm rot="5400000">
            <a:off x="3800575" y="1187150"/>
            <a:ext cx="421500" cy="170700"/>
          </a:xfrm>
          <a:prstGeom prst="rightArrow">
            <a:avLst>
              <a:gd fmla="val 50000" name="adj1"/>
              <a:gd fmla="val 50000" name="adj2"/>
            </a:avLst>
          </a:prstGeom>
          <a:solidFill>
            <a:srgbClr val="FF6F00"/>
          </a:solidFill>
          <a:ln cap="flat" cmpd="sng" w="9525">
            <a:solidFill>
              <a:srgbClr val="FF6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txBox="1"/>
          <p:nvPr/>
        </p:nvSpPr>
        <p:spPr>
          <a:xfrm rot="-5400000">
            <a:off x="2852675" y="2517300"/>
            <a:ext cx="2313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 sz="1700">
                <a:latin typeface="Abel"/>
                <a:ea typeface="Abel"/>
                <a:cs typeface="Abel"/>
                <a:sym typeface="Abel"/>
              </a:rPr>
              <a:t>GERÇEK DEĞERLERİ</a:t>
            </a:r>
            <a:endParaRPr b="1" sz="1700">
              <a:latin typeface="Abel"/>
              <a:ea typeface="Abel"/>
              <a:cs typeface="Abel"/>
              <a:sym typeface="Abel"/>
            </a:endParaRPr>
          </a:p>
        </p:txBody>
      </p:sp>
      <p:sp>
        <p:nvSpPr>
          <p:cNvPr id="284" name="Google Shape;284;p35"/>
          <p:cNvSpPr txBox="1"/>
          <p:nvPr/>
        </p:nvSpPr>
        <p:spPr>
          <a:xfrm>
            <a:off x="6278425" y="1322250"/>
            <a:ext cx="116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700">
                <a:latin typeface="Abel"/>
                <a:ea typeface="Abel"/>
                <a:cs typeface="Abel"/>
                <a:sym typeface="Abel"/>
              </a:rPr>
              <a:t>POZİTİF</a:t>
            </a:r>
            <a:endParaRPr b="1" sz="1700">
              <a:latin typeface="Abel"/>
              <a:ea typeface="Abel"/>
              <a:cs typeface="Abel"/>
              <a:sym typeface="Abel"/>
            </a:endParaRPr>
          </a:p>
        </p:txBody>
      </p:sp>
      <p:sp>
        <p:nvSpPr>
          <p:cNvPr id="285" name="Google Shape;285;p35"/>
          <p:cNvSpPr txBox="1"/>
          <p:nvPr/>
        </p:nvSpPr>
        <p:spPr>
          <a:xfrm>
            <a:off x="4753725" y="1322238"/>
            <a:ext cx="116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700">
                <a:latin typeface="Abel"/>
                <a:ea typeface="Abel"/>
                <a:cs typeface="Abel"/>
                <a:sym typeface="Abel"/>
              </a:rPr>
              <a:t>NEGATİF</a:t>
            </a:r>
            <a:endParaRPr b="1" sz="1700">
              <a:latin typeface="Abel"/>
              <a:ea typeface="Abel"/>
              <a:cs typeface="Abel"/>
              <a:sym typeface="Abel"/>
            </a:endParaRPr>
          </a:p>
        </p:txBody>
      </p:sp>
      <p:sp>
        <p:nvSpPr>
          <p:cNvPr id="286" name="Google Shape;286;p35"/>
          <p:cNvSpPr txBox="1"/>
          <p:nvPr/>
        </p:nvSpPr>
        <p:spPr>
          <a:xfrm rot="-5400000">
            <a:off x="3889850" y="2813850"/>
            <a:ext cx="116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700">
                <a:latin typeface="Abel"/>
                <a:ea typeface="Abel"/>
                <a:cs typeface="Abel"/>
                <a:sym typeface="Abel"/>
              </a:rPr>
              <a:t>POZİTİF</a:t>
            </a:r>
            <a:endParaRPr b="1" sz="1700">
              <a:latin typeface="Abel"/>
              <a:ea typeface="Abel"/>
              <a:cs typeface="Abel"/>
              <a:sym typeface="Abel"/>
            </a:endParaRPr>
          </a:p>
        </p:txBody>
      </p:sp>
      <p:sp>
        <p:nvSpPr>
          <p:cNvPr id="287" name="Google Shape;287;p35"/>
          <p:cNvSpPr txBox="1"/>
          <p:nvPr/>
        </p:nvSpPr>
        <p:spPr>
          <a:xfrm rot="-5400000">
            <a:off x="3840388" y="1962438"/>
            <a:ext cx="116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1700">
                <a:latin typeface="Abel"/>
                <a:ea typeface="Abel"/>
                <a:cs typeface="Abel"/>
                <a:sym typeface="Abel"/>
              </a:rPr>
              <a:t>NEGATİF</a:t>
            </a:r>
            <a:endParaRPr b="1" sz="1700">
              <a:latin typeface="Abel"/>
              <a:ea typeface="Abel"/>
              <a:cs typeface="Abel"/>
              <a:sym typeface="Abel"/>
            </a:endParaRPr>
          </a:p>
        </p:txBody>
      </p:sp>
      <p:sp>
        <p:nvSpPr>
          <p:cNvPr id="288" name="Google Shape;288;p35"/>
          <p:cNvSpPr txBox="1"/>
          <p:nvPr/>
        </p:nvSpPr>
        <p:spPr>
          <a:xfrm>
            <a:off x="5138650" y="1891300"/>
            <a:ext cx="5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Abel"/>
                <a:ea typeface="Abel"/>
                <a:cs typeface="Abel"/>
                <a:sym typeface="Abel"/>
              </a:rPr>
              <a:t>32</a:t>
            </a:r>
            <a:endParaRPr b="1" sz="2000">
              <a:latin typeface="Abel"/>
              <a:ea typeface="Abel"/>
              <a:cs typeface="Abel"/>
              <a:sym typeface="Abel"/>
            </a:endParaRPr>
          </a:p>
        </p:txBody>
      </p:sp>
      <p:sp>
        <p:nvSpPr>
          <p:cNvPr id="289" name="Google Shape;289;p35"/>
          <p:cNvSpPr txBox="1"/>
          <p:nvPr/>
        </p:nvSpPr>
        <p:spPr>
          <a:xfrm>
            <a:off x="6608725" y="1885500"/>
            <a:ext cx="5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Abel"/>
                <a:ea typeface="Abel"/>
                <a:cs typeface="Abel"/>
                <a:sym typeface="Abel"/>
              </a:rPr>
              <a:t>6</a:t>
            </a:r>
            <a:endParaRPr b="1" sz="2000">
              <a:latin typeface="Abel"/>
              <a:ea typeface="Abel"/>
              <a:cs typeface="Abel"/>
              <a:sym typeface="Abel"/>
            </a:endParaRPr>
          </a:p>
        </p:txBody>
      </p:sp>
      <p:sp>
        <p:nvSpPr>
          <p:cNvPr id="290" name="Google Shape;290;p35"/>
          <p:cNvSpPr txBox="1"/>
          <p:nvPr/>
        </p:nvSpPr>
        <p:spPr>
          <a:xfrm>
            <a:off x="5121063" y="2790750"/>
            <a:ext cx="5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Abel"/>
                <a:ea typeface="Abel"/>
                <a:cs typeface="Abel"/>
                <a:sym typeface="Abel"/>
              </a:rPr>
              <a:t>22</a:t>
            </a:r>
            <a:endParaRPr b="1" sz="2000">
              <a:latin typeface="Abel"/>
              <a:ea typeface="Abel"/>
              <a:cs typeface="Abel"/>
              <a:sym typeface="Abel"/>
            </a:endParaRPr>
          </a:p>
        </p:txBody>
      </p:sp>
      <p:sp>
        <p:nvSpPr>
          <p:cNvPr id="291" name="Google Shape;291;p35"/>
          <p:cNvSpPr txBox="1"/>
          <p:nvPr/>
        </p:nvSpPr>
        <p:spPr>
          <a:xfrm>
            <a:off x="6608775" y="2769450"/>
            <a:ext cx="532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tr" sz="2000">
                <a:latin typeface="Abel"/>
                <a:ea typeface="Abel"/>
                <a:cs typeface="Abel"/>
                <a:sym typeface="Abel"/>
              </a:rPr>
              <a:t>40</a:t>
            </a:r>
            <a:endParaRPr b="1" sz="2000">
              <a:latin typeface="Abel"/>
              <a:ea typeface="Abel"/>
              <a:cs typeface="Abel"/>
              <a:sym typeface="Abel"/>
            </a:endParaRPr>
          </a:p>
        </p:txBody>
      </p:sp>
      <p:sp>
        <p:nvSpPr>
          <p:cNvPr id="292" name="Google Shape;292;p35"/>
          <p:cNvSpPr txBox="1"/>
          <p:nvPr/>
        </p:nvSpPr>
        <p:spPr>
          <a:xfrm>
            <a:off x="3337250" y="55350"/>
            <a:ext cx="3084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500">
                <a:latin typeface="Abel"/>
                <a:ea typeface="Abel"/>
                <a:cs typeface="Abel"/>
                <a:sym typeface="Abel"/>
              </a:rPr>
              <a:t>Karmaşıklık Matrisi (Confusion Matrix)</a:t>
            </a:r>
            <a:endParaRPr b="1" sz="1500">
              <a:latin typeface="Abel"/>
              <a:ea typeface="Abel"/>
              <a:cs typeface="Abel"/>
              <a:sym typeface="A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6"/>
          <p:cNvPicPr preferRelativeResize="0"/>
          <p:nvPr/>
        </p:nvPicPr>
        <p:blipFill>
          <a:blip r:embed="rId3">
            <a:alphaModFix/>
          </a:blip>
          <a:stretch>
            <a:fillRect/>
          </a:stretch>
        </p:blipFill>
        <p:spPr>
          <a:xfrm>
            <a:off x="0" y="0"/>
            <a:ext cx="3586100" cy="5143500"/>
          </a:xfrm>
          <a:prstGeom prst="rect">
            <a:avLst/>
          </a:prstGeom>
          <a:noFill/>
          <a:ln>
            <a:noFill/>
          </a:ln>
        </p:spPr>
      </p:pic>
      <p:sp>
        <p:nvSpPr>
          <p:cNvPr id="298" name="Google Shape;298;p36"/>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6"/>
          <p:cNvPicPr preferRelativeResize="0"/>
          <p:nvPr/>
        </p:nvPicPr>
        <p:blipFill>
          <a:blip r:embed="rId4">
            <a:alphaModFix/>
          </a:blip>
          <a:stretch>
            <a:fillRect/>
          </a:stretch>
        </p:blipFill>
        <p:spPr>
          <a:xfrm>
            <a:off x="8867448" y="192550"/>
            <a:ext cx="229399" cy="229399"/>
          </a:xfrm>
          <a:prstGeom prst="rect">
            <a:avLst/>
          </a:prstGeom>
          <a:noFill/>
          <a:ln>
            <a:noFill/>
          </a:ln>
        </p:spPr>
      </p:pic>
      <p:sp>
        <p:nvSpPr>
          <p:cNvPr id="300" name="Google Shape;300;p36"/>
          <p:cNvSpPr txBox="1"/>
          <p:nvPr/>
        </p:nvSpPr>
        <p:spPr>
          <a:xfrm>
            <a:off x="4223738" y="587900"/>
            <a:ext cx="33966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Abel"/>
              <a:buChar char="●"/>
            </a:pPr>
            <a:r>
              <a:rPr lang="tr" sz="1700">
                <a:latin typeface="Abel"/>
                <a:ea typeface="Abel"/>
                <a:cs typeface="Abel"/>
                <a:sym typeface="Abel"/>
              </a:rPr>
              <a:t>Gemi olmadığı halde gemi tespit edilen görüntü sayısı: </a:t>
            </a:r>
            <a:r>
              <a:rPr b="1" lang="tr" sz="1700">
                <a:latin typeface="Abel"/>
                <a:ea typeface="Abel"/>
                <a:cs typeface="Abel"/>
                <a:sym typeface="Abel"/>
              </a:rPr>
              <a:t>6</a:t>
            </a:r>
            <a:endParaRPr b="1" sz="1700">
              <a:latin typeface="Abel"/>
              <a:ea typeface="Abel"/>
              <a:cs typeface="Abel"/>
              <a:sym typeface="Abel"/>
            </a:endParaRPr>
          </a:p>
          <a:p>
            <a:pPr indent="-336550" lvl="0" marL="457200" rtl="0" algn="l">
              <a:spcBef>
                <a:spcPts val="0"/>
              </a:spcBef>
              <a:spcAft>
                <a:spcPts val="0"/>
              </a:spcAft>
              <a:buSzPts val="1700"/>
              <a:buFont typeface="Abel"/>
              <a:buChar char="●"/>
            </a:pPr>
            <a:r>
              <a:rPr lang="tr" sz="1700">
                <a:latin typeface="Abel"/>
                <a:ea typeface="Abel"/>
                <a:cs typeface="Abel"/>
                <a:sym typeface="Abel"/>
              </a:rPr>
              <a:t>Gemi olduğunu tespit eden görüntü sayısı: </a:t>
            </a:r>
            <a:r>
              <a:rPr b="1" lang="tr" sz="1700">
                <a:latin typeface="Abel"/>
                <a:ea typeface="Abel"/>
                <a:cs typeface="Abel"/>
                <a:sym typeface="Abel"/>
              </a:rPr>
              <a:t>40</a:t>
            </a:r>
            <a:endParaRPr b="1" sz="1700">
              <a:latin typeface="Abel"/>
              <a:ea typeface="Abel"/>
              <a:cs typeface="Abel"/>
              <a:sym typeface="Abel"/>
            </a:endParaRPr>
          </a:p>
          <a:p>
            <a:pPr indent="0" lvl="0" marL="0" rtl="0" algn="l">
              <a:spcBef>
                <a:spcPts val="0"/>
              </a:spcBef>
              <a:spcAft>
                <a:spcPts val="0"/>
              </a:spcAft>
              <a:buNone/>
            </a:pPr>
            <a:r>
              <a:t/>
            </a:r>
            <a:endParaRPr sz="1700">
              <a:latin typeface="Abel"/>
              <a:ea typeface="Abel"/>
              <a:cs typeface="Abel"/>
              <a:sym typeface="Abel"/>
            </a:endParaRPr>
          </a:p>
        </p:txBody>
      </p:sp>
      <p:sp>
        <p:nvSpPr>
          <p:cNvPr id="301" name="Google Shape;301;p36"/>
          <p:cNvSpPr txBox="1"/>
          <p:nvPr/>
        </p:nvSpPr>
        <p:spPr>
          <a:xfrm>
            <a:off x="4294075" y="2571750"/>
            <a:ext cx="3396600" cy="1231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Abel"/>
              <a:buChar char="●"/>
            </a:pPr>
            <a:r>
              <a:rPr lang="tr" sz="1700">
                <a:latin typeface="Abel"/>
                <a:ea typeface="Abel"/>
                <a:cs typeface="Abel"/>
                <a:sym typeface="Abel"/>
              </a:rPr>
              <a:t>Gemi olmadığı tespit edilen görüntü sayısı:</a:t>
            </a:r>
            <a:r>
              <a:rPr b="1" lang="tr" sz="1700">
                <a:latin typeface="Abel"/>
                <a:ea typeface="Abel"/>
                <a:cs typeface="Abel"/>
                <a:sym typeface="Abel"/>
              </a:rPr>
              <a:t> 32</a:t>
            </a:r>
            <a:endParaRPr b="1" sz="1700">
              <a:latin typeface="Abel"/>
              <a:ea typeface="Abel"/>
              <a:cs typeface="Abel"/>
              <a:sym typeface="Abel"/>
            </a:endParaRPr>
          </a:p>
          <a:p>
            <a:pPr indent="-336550" lvl="0" marL="457200" rtl="0" algn="l">
              <a:spcBef>
                <a:spcPts val="0"/>
              </a:spcBef>
              <a:spcAft>
                <a:spcPts val="0"/>
              </a:spcAft>
              <a:buSzPts val="1700"/>
              <a:buFont typeface="Abel"/>
              <a:buChar char="●"/>
            </a:pPr>
            <a:r>
              <a:rPr lang="tr" sz="1700">
                <a:latin typeface="Abel"/>
                <a:ea typeface="Abel"/>
                <a:cs typeface="Abel"/>
                <a:sym typeface="Abel"/>
              </a:rPr>
              <a:t>Gemi olduğu halde olmadığı tespit edilen görüntü sayısı: </a:t>
            </a:r>
            <a:r>
              <a:rPr b="1" lang="tr" sz="1700">
                <a:latin typeface="Abel"/>
                <a:ea typeface="Abel"/>
                <a:cs typeface="Abel"/>
                <a:sym typeface="Abel"/>
              </a:rPr>
              <a:t>22</a:t>
            </a:r>
            <a:endParaRPr b="1">
              <a:latin typeface="Abel"/>
              <a:ea typeface="Abel"/>
              <a:cs typeface="Abel"/>
              <a:sym typeface="Abel"/>
            </a:endParaRPr>
          </a:p>
        </p:txBody>
      </p:sp>
      <p:sp>
        <p:nvSpPr>
          <p:cNvPr id="302" name="Google Shape;302;p36"/>
          <p:cNvSpPr/>
          <p:nvPr/>
        </p:nvSpPr>
        <p:spPr>
          <a:xfrm>
            <a:off x="3986000" y="631275"/>
            <a:ext cx="90600" cy="10548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3986000" y="2571750"/>
            <a:ext cx="90600" cy="10548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37"/>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7"/>
          <p:cNvPicPr preferRelativeResize="0"/>
          <p:nvPr/>
        </p:nvPicPr>
        <p:blipFill>
          <a:blip r:embed="rId4">
            <a:alphaModFix/>
          </a:blip>
          <a:stretch>
            <a:fillRect/>
          </a:stretch>
        </p:blipFill>
        <p:spPr>
          <a:xfrm>
            <a:off x="8867448" y="192550"/>
            <a:ext cx="229399" cy="229399"/>
          </a:xfrm>
          <a:prstGeom prst="rect">
            <a:avLst/>
          </a:prstGeom>
          <a:noFill/>
          <a:ln>
            <a:noFill/>
          </a:ln>
        </p:spPr>
      </p:pic>
      <p:sp>
        <p:nvSpPr>
          <p:cNvPr id="310" name="Google Shape;310;p37"/>
          <p:cNvSpPr/>
          <p:nvPr/>
        </p:nvSpPr>
        <p:spPr>
          <a:xfrm>
            <a:off x="1326075" y="1034725"/>
            <a:ext cx="6278700" cy="2471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1608225" y="1305975"/>
            <a:ext cx="69600" cy="7815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2" name="Google Shape;312;p37"/>
          <p:cNvSpPr txBox="1"/>
          <p:nvPr/>
        </p:nvSpPr>
        <p:spPr>
          <a:xfrm>
            <a:off x="1928825" y="1305975"/>
            <a:ext cx="52842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700">
                <a:latin typeface="Abel"/>
                <a:ea typeface="Abel"/>
                <a:cs typeface="Abel"/>
                <a:sym typeface="Abel"/>
              </a:rPr>
              <a:t>İstenilen görüntülerde gemi tespiti başarılı bir şekilde yapılmıştır. Gemi olmayan görüntülerde geminin olmadığı programda belirtilmiştir.</a:t>
            </a:r>
            <a:r>
              <a:rPr lang="tr" sz="1700">
                <a:solidFill>
                  <a:schemeClr val="dk1"/>
                </a:solidFill>
                <a:latin typeface="Abel"/>
                <a:ea typeface="Abel"/>
                <a:cs typeface="Abel"/>
                <a:sym typeface="Abel"/>
              </a:rPr>
              <a:t>Sonuç olarak istenilen tespitler başarılı bir şekilde yapılmıştır.Tahmin oranlarında yüksek bir doğruluk oranı elde edilmiştir. </a:t>
            </a:r>
            <a:endParaRPr sz="1700">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ctrTitle"/>
          </p:nvPr>
        </p:nvSpPr>
        <p:spPr>
          <a:xfrm>
            <a:off x="0" y="1498025"/>
            <a:ext cx="6871500" cy="1918800"/>
          </a:xfrm>
          <a:prstGeom prst="rect">
            <a:avLst/>
          </a:prstGeom>
          <a:solidFill>
            <a:srgbClr val="000000">
              <a:alpha val="70390"/>
            </a:srgbClr>
          </a:solidFill>
        </p:spPr>
        <p:txBody>
          <a:bodyPr anchorCtr="0" anchor="b" bIns="91425" lIns="91425" spcFirstLastPara="1" rIns="91425" wrap="square" tIns="91425">
            <a:normAutofit/>
          </a:bodyPr>
          <a:lstStyle/>
          <a:p>
            <a:pPr indent="0" lvl="0" marL="0" rtl="0" algn="ctr">
              <a:spcBef>
                <a:spcPts val="0"/>
              </a:spcBef>
              <a:spcAft>
                <a:spcPts val="0"/>
              </a:spcAft>
              <a:buNone/>
            </a:pPr>
            <a:r>
              <a:rPr b="1" lang="tr">
                <a:solidFill>
                  <a:schemeClr val="lt1"/>
                </a:solidFill>
                <a:latin typeface="Abel"/>
                <a:ea typeface="Abel"/>
                <a:cs typeface="Abel"/>
                <a:sym typeface="Abel"/>
              </a:rPr>
              <a:t>Proje Hakkında Genel Bilgilendirme</a:t>
            </a:r>
            <a:endParaRPr b="1">
              <a:solidFill>
                <a:srgbClr val="FF5300"/>
              </a:solidFill>
              <a:latin typeface="Abel"/>
              <a:ea typeface="Abel"/>
              <a:cs typeface="Abel"/>
              <a:sym typeface="Abel"/>
            </a:endParaRPr>
          </a:p>
        </p:txBody>
      </p:sp>
      <p:sp>
        <p:nvSpPr>
          <p:cNvPr id="76" name="Google Shape;76;p15"/>
          <p:cNvSpPr/>
          <p:nvPr/>
        </p:nvSpPr>
        <p:spPr>
          <a:xfrm>
            <a:off x="6871500" y="1498025"/>
            <a:ext cx="1386325" cy="1918800"/>
          </a:xfrm>
          <a:prstGeom prst="flowChartProcess">
            <a:avLst/>
          </a:prstGeom>
          <a:solidFill>
            <a:srgbClr val="FF5300">
              <a:alpha val="65920"/>
            </a:srgbClr>
          </a:solidFill>
          <a:ln cap="flat" cmpd="sng" w="9525">
            <a:solidFill>
              <a:srgbClr val="FF6F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01</a:t>
            </a:r>
            <a:endParaRPr b="1" sz="9000">
              <a:latin typeface="Abel"/>
              <a:ea typeface="Abel"/>
              <a:cs typeface="Abel"/>
              <a:sym typeface="A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6"/>
          <p:cNvSpPr/>
          <p:nvPr/>
        </p:nvSpPr>
        <p:spPr>
          <a:xfrm>
            <a:off x="0" y="0"/>
            <a:ext cx="6128100" cy="49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tr" sz="1800">
                <a:solidFill>
                  <a:schemeClr val="dk1"/>
                </a:solidFill>
                <a:latin typeface="Abel"/>
                <a:ea typeface="Abel"/>
                <a:cs typeface="Abel"/>
                <a:sym typeface="Abel"/>
              </a:rPr>
              <a:t>Proje Hakkında Genel Bilgilendirme</a:t>
            </a:r>
            <a:endParaRPr b="1" sz="1800">
              <a:solidFill>
                <a:schemeClr val="dk1"/>
              </a:solidFill>
              <a:latin typeface="Abel"/>
              <a:ea typeface="Abel"/>
              <a:cs typeface="Abel"/>
              <a:sym typeface="Abel"/>
            </a:endParaRPr>
          </a:p>
        </p:txBody>
      </p:sp>
      <p:sp>
        <p:nvSpPr>
          <p:cNvPr id="82" name="Google Shape;82;p16"/>
          <p:cNvSpPr/>
          <p:nvPr/>
        </p:nvSpPr>
        <p:spPr>
          <a:xfrm>
            <a:off x="0" y="823775"/>
            <a:ext cx="6128100" cy="3887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 sz="1800">
                <a:solidFill>
                  <a:schemeClr val="lt1"/>
                </a:solidFill>
                <a:latin typeface="Abel"/>
                <a:ea typeface="Abel"/>
                <a:cs typeface="Abel"/>
                <a:sym typeface="Abel"/>
              </a:rPr>
              <a:t> Bu proje için nasıl bir yol izlenebilir?</a:t>
            </a:r>
            <a:endParaRPr b="1" sz="1800">
              <a:solidFill>
                <a:schemeClr val="lt1"/>
              </a:solidFill>
              <a:latin typeface="Abel"/>
              <a:ea typeface="Abel"/>
              <a:cs typeface="Abel"/>
              <a:sym typeface="Abel"/>
            </a:endParaRPr>
          </a:p>
        </p:txBody>
      </p:sp>
      <p:sp>
        <p:nvSpPr>
          <p:cNvPr id="83" name="Google Shape;83;p16"/>
          <p:cNvSpPr/>
          <p:nvPr/>
        </p:nvSpPr>
        <p:spPr>
          <a:xfrm>
            <a:off x="3697925" y="306702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 name="Google Shape;84;p16"/>
          <p:cNvSpPr/>
          <p:nvPr/>
        </p:nvSpPr>
        <p:spPr>
          <a:xfrm>
            <a:off x="3697925" y="1055675"/>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 name="Google Shape;85;p16"/>
          <p:cNvSpPr/>
          <p:nvPr/>
        </p:nvSpPr>
        <p:spPr>
          <a:xfrm>
            <a:off x="238525" y="3122900"/>
            <a:ext cx="90600" cy="9243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 name="Google Shape;86;p16"/>
          <p:cNvSpPr txBox="1"/>
          <p:nvPr/>
        </p:nvSpPr>
        <p:spPr>
          <a:xfrm>
            <a:off x="3788525" y="3123350"/>
            <a:ext cx="1657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tr" sz="1600">
                <a:solidFill>
                  <a:schemeClr val="dk1"/>
                </a:solidFill>
                <a:latin typeface="Abel"/>
                <a:ea typeface="Abel"/>
                <a:cs typeface="Abel"/>
                <a:sym typeface="Abel"/>
              </a:rPr>
              <a:t>Bu proje için nasıl bir yol izlenebilir?</a:t>
            </a:r>
            <a:endParaRPr sz="1600">
              <a:solidFill>
                <a:schemeClr val="dk1"/>
              </a:solidFill>
              <a:latin typeface="Abel"/>
              <a:ea typeface="Abel"/>
              <a:cs typeface="Abel"/>
              <a:sym typeface="Abel"/>
            </a:endParaRPr>
          </a:p>
        </p:txBody>
      </p:sp>
      <p:sp>
        <p:nvSpPr>
          <p:cNvPr id="87" name="Google Shape;87;p16"/>
          <p:cNvSpPr txBox="1"/>
          <p:nvPr/>
        </p:nvSpPr>
        <p:spPr>
          <a:xfrm>
            <a:off x="409325" y="3123350"/>
            <a:ext cx="1657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solidFill>
                  <a:schemeClr val="dk1"/>
                </a:solidFill>
                <a:latin typeface="Abel"/>
                <a:ea typeface="Abel"/>
                <a:cs typeface="Abel"/>
                <a:sym typeface="Abel"/>
              </a:rPr>
              <a:t>Hangi yöntemlerle  işlenebilir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p:txBody>
      </p:sp>
      <p:sp>
        <p:nvSpPr>
          <p:cNvPr id="88" name="Google Shape;88;p16"/>
          <p:cNvSpPr txBox="1"/>
          <p:nvPr/>
        </p:nvSpPr>
        <p:spPr>
          <a:xfrm>
            <a:off x="3871125" y="1056125"/>
            <a:ext cx="1657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600">
                <a:solidFill>
                  <a:schemeClr val="dk1"/>
                </a:solidFill>
                <a:latin typeface="Abel"/>
                <a:ea typeface="Abel"/>
                <a:cs typeface="Abel"/>
                <a:sym typeface="Abel"/>
              </a:rPr>
              <a:t>Yapay zeka kullanılabilir mi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p:txBody>
      </p:sp>
      <p:sp>
        <p:nvSpPr>
          <p:cNvPr id="89" name="Google Shape;89;p16"/>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4">
            <a:alphaModFix/>
          </a:blip>
          <a:stretch>
            <a:fillRect/>
          </a:stretch>
        </p:blipFill>
        <p:spPr>
          <a:xfrm>
            <a:off x="8867448" y="192550"/>
            <a:ext cx="229399" cy="229399"/>
          </a:xfrm>
          <a:prstGeom prst="rect">
            <a:avLst/>
          </a:prstGeom>
          <a:noFill/>
          <a:ln>
            <a:noFill/>
          </a:ln>
        </p:spPr>
      </p:pic>
      <p:sp>
        <p:nvSpPr>
          <p:cNvPr id="91" name="Google Shape;91;p16"/>
          <p:cNvSpPr txBox="1"/>
          <p:nvPr/>
        </p:nvSpPr>
        <p:spPr>
          <a:xfrm>
            <a:off x="67925" y="941275"/>
            <a:ext cx="3398700" cy="20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700">
                <a:solidFill>
                  <a:schemeClr val="dk1"/>
                </a:solidFill>
                <a:latin typeface="Abel"/>
                <a:ea typeface="Abel"/>
                <a:cs typeface="Abel"/>
                <a:sym typeface="Abel"/>
              </a:rPr>
              <a:t>Projenin amacı ve motivasyonu; g</a:t>
            </a:r>
            <a:r>
              <a:rPr lang="tr" sz="1700">
                <a:solidFill>
                  <a:schemeClr val="dk1"/>
                </a:solidFill>
                <a:latin typeface="Abel"/>
                <a:ea typeface="Abel"/>
                <a:cs typeface="Abel"/>
                <a:sym typeface="Abel"/>
              </a:rPr>
              <a:t>örüntü tespitlerinin karasal bölgelerde belirli bir doğruluk oranına ulaşan insansız hava araçlarının deniz yüzeyindeki tespitlerinde doğruluk oranı ne düzeyde olur.</a:t>
            </a:r>
            <a:endParaRPr sz="1700">
              <a:solidFill>
                <a:schemeClr val="dk1"/>
              </a:solidFill>
              <a:latin typeface="Abel"/>
              <a:ea typeface="Abel"/>
              <a:cs typeface="Abel"/>
              <a:sym typeface="Abel"/>
            </a:endParaRPr>
          </a:p>
          <a:p>
            <a:pPr indent="0" lvl="0" marL="0" rtl="0" algn="l">
              <a:spcBef>
                <a:spcPts val="0"/>
              </a:spcBef>
              <a:spcAft>
                <a:spcPts val="0"/>
              </a:spcAft>
              <a:buNone/>
            </a:pPr>
            <a:r>
              <a:t/>
            </a:r>
            <a:endParaRPr sz="1700">
              <a:solidFill>
                <a:schemeClr val="dk1"/>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Kullanılan Araçlar</a:t>
            </a:r>
            <a:endParaRPr b="1">
              <a:solidFill>
                <a:srgbClr val="FF5300"/>
              </a:solidFill>
              <a:latin typeface="Abel"/>
              <a:ea typeface="Abel"/>
              <a:cs typeface="Abel"/>
              <a:sym typeface="Abel"/>
            </a:endParaRPr>
          </a:p>
        </p:txBody>
      </p:sp>
      <p:sp>
        <p:nvSpPr>
          <p:cNvPr id="97" name="Google Shape;97;p17"/>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02</a:t>
            </a:r>
            <a:endParaRPr b="1" sz="9000">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8"/>
          <p:cNvPicPr preferRelativeResize="0"/>
          <p:nvPr/>
        </p:nvPicPr>
        <p:blipFill>
          <a:blip r:embed="rId3">
            <a:alphaModFix/>
          </a:blip>
          <a:stretch>
            <a:fillRect/>
          </a:stretch>
        </p:blipFill>
        <p:spPr>
          <a:xfrm>
            <a:off x="8867448" y="192550"/>
            <a:ext cx="229399" cy="229399"/>
          </a:xfrm>
          <a:prstGeom prst="rect">
            <a:avLst/>
          </a:prstGeom>
          <a:noFill/>
          <a:ln>
            <a:noFill/>
          </a:ln>
        </p:spPr>
      </p:pic>
      <p:pic>
        <p:nvPicPr>
          <p:cNvPr id="104" name="Google Shape;104;p18"/>
          <p:cNvPicPr preferRelativeResize="0"/>
          <p:nvPr/>
        </p:nvPicPr>
        <p:blipFill>
          <a:blip r:embed="rId4">
            <a:alphaModFix/>
          </a:blip>
          <a:stretch>
            <a:fillRect/>
          </a:stretch>
        </p:blipFill>
        <p:spPr>
          <a:xfrm>
            <a:off x="0" y="654825"/>
            <a:ext cx="8820301" cy="1436550"/>
          </a:xfrm>
          <a:prstGeom prst="rect">
            <a:avLst/>
          </a:prstGeom>
          <a:noFill/>
          <a:ln>
            <a:noFill/>
          </a:ln>
        </p:spPr>
      </p:pic>
      <p:pic>
        <p:nvPicPr>
          <p:cNvPr id="105" name="Google Shape;105;p18"/>
          <p:cNvPicPr preferRelativeResize="0"/>
          <p:nvPr/>
        </p:nvPicPr>
        <p:blipFill>
          <a:blip r:embed="rId5">
            <a:alphaModFix/>
          </a:blip>
          <a:stretch>
            <a:fillRect/>
          </a:stretch>
        </p:blipFill>
        <p:spPr>
          <a:xfrm>
            <a:off x="7244825" y="2826450"/>
            <a:ext cx="523875" cy="590550"/>
          </a:xfrm>
          <a:prstGeom prst="rect">
            <a:avLst/>
          </a:prstGeom>
          <a:noFill/>
          <a:ln>
            <a:noFill/>
          </a:ln>
        </p:spPr>
      </p:pic>
      <p:pic>
        <p:nvPicPr>
          <p:cNvPr id="106" name="Google Shape;106;p18"/>
          <p:cNvPicPr preferRelativeResize="0"/>
          <p:nvPr/>
        </p:nvPicPr>
        <p:blipFill>
          <a:blip r:embed="rId6">
            <a:alphaModFix/>
          </a:blip>
          <a:stretch>
            <a:fillRect/>
          </a:stretch>
        </p:blipFill>
        <p:spPr>
          <a:xfrm>
            <a:off x="2978513" y="2812137"/>
            <a:ext cx="561975" cy="590550"/>
          </a:xfrm>
          <a:prstGeom prst="rect">
            <a:avLst/>
          </a:prstGeom>
          <a:noFill/>
          <a:ln>
            <a:noFill/>
          </a:ln>
        </p:spPr>
      </p:pic>
      <p:pic>
        <p:nvPicPr>
          <p:cNvPr id="107" name="Google Shape;107;p18"/>
          <p:cNvPicPr preferRelativeResize="0"/>
          <p:nvPr/>
        </p:nvPicPr>
        <p:blipFill>
          <a:blip r:embed="rId7">
            <a:alphaModFix/>
          </a:blip>
          <a:stretch>
            <a:fillRect/>
          </a:stretch>
        </p:blipFill>
        <p:spPr>
          <a:xfrm>
            <a:off x="5102150" y="2797837"/>
            <a:ext cx="581025" cy="619125"/>
          </a:xfrm>
          <a:prstGeom prst="rect">
            <a:avLst/>
          </a:prstGeom>
          <a:noFill/>
          <a:ln>
            <a:noFill/>
          </a:ln>
        </p:spPr>
      </p:pic>
      <p:pic>
        <p:nvPicPr>
          <p:cNvPr id="108" name="Google Shape;108;p18"/>
          <p:cNvPicPr preferRelativeResize="0"/>
          <p:nvPr/>
        </p:nvPicPr>
        <p:blipFill>
          <a:blip r:embed="rId8">
            <a:alphaModFix/>
          </a:blip>
          <a:stretch>
            <a:fillRect/>
          </a:stretch>
        </p:blipFill>
        <p:spPr>
          <a:xfrm>
            <a:off x="761775" y="2821662"/>
            <a:ext cx="552450" cy="571500"/>
          </a:xfrm>
          <a:prstGeom prst="rect">
            <a:avLst/>
          </a:prstGeom>
          <a:noFill/>
          <a:ln>
            <a:noFill/>
          </a:ln>
        </p:spPr>
      </p:pic>
      <p:sp>
        <p:nvSpPr>
          <p:cNvPr id="109" name="Google Shape;109;p18"/>
          <p:cNvSpPr txBox="1"/>
          <p:nvPr/>
        </p:nvSpPr>
        <p:spPr>
          <a:xfrm>
            <a:off x="2595413" y="3599800"/>
            <a:ext cx="165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Abel"/>
                <a:ea typeface="Abel"/>
                <a:cs typeface="Abel"/>
                <a:sym typeface="Abel"/>
              </a:rPr>
              <a:t>Kullanılan Yazım Dili:</a:t>
            </a:r>
            <a:endParaRPr>
              <a:latin typeface="Abel"/>
              <a:ea typeface="Abel"/>
              <a:cs typeface="Abel"/>
              <a:sym typeface="Abel"/>
            </a:endParaRPr>
          </a:p>
          <a:p>
            <a:pPr indent="0" lvl="0" marL="0" rtl="0" algn="l">
              <a:spcBef>
                <a:spcPts val="0"/>
              </a:spcBef>
              <a:spcAft>
                <a:spcPts val="0"/>
              </a:spcAft>
              <a:buNone/>
            </a:pPr>
            <a:r>
              <a:rPr b="1" lang="tr">
                <a:latin typeface="Abel"/>
                <a:ea typeface="Abel"/>
                <a:cs typeface="Abel"/>
                <a:sym typeface="Abel"/>
              </a:rPr>
              <a:t>Python </a:t>
            </a:r>
            <a:endParaRPr b="1">
              <a:latin typeface="Abel"/>
              <a:ea typeface="Abel"/>
              <a:cs typeface="Abel"/>
              <a:sym typeface="Abel"/>
            </a:endParaRPr>
          </a:p>
        </p:txBody>
      </p:sp>
      <p:sp>
        <p:nvSpPr>
          <p:cNvPr id="110" name="Google Shape;110;p18"/>
          <p:cNvSpPr txBox="1"/>
          <p:nvPr/>
        </p:nvSpPr>
        <p:spPr>
          <a:xfrm>
            <a:off x="434000" y="3534775"/>
            <a:ext cx="165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Abel"/>
                <a:ea typeface="Abel"/>
                <a:cs typeface="Abel"/>
                <a:sym typeface="Abel"/>
              </a:rPr>
              <a:t>Programın Adı:</a:t>
            </a:r>
            <a:endParaRPr>
              <a:latin typeface="Abel"/>
              <a:ea typeface="Abel"/>
              <a:cs typeface="Abel"/>
              <a:sym typeface="Abel"/>
            </a:endParaRPr>
          </a:p>
          <a:p>
            <a:pPr indent="0" lvl="0" marL="0" rtl="0" algn="l">
              <a:spcBef>
                <a:spcPts val="0"/>
              </a:spcBef>
              <a:spcAft>
                <a:spcPts val="0"/>
              </a:spcAft>
              <a:buNone/>
            </a:pPr>
            <a:r>
              <a:rPr b="1" lang="tr">
                <a:latin typeface="Abel"/>
                <a:ea typeface="Abel"/>
                <a:cs typeface="Abel"/>
                <a:sym typeface="Abel"/>
              </a:rPr>
              <a:t>S/İHA’ lardan Gemi Tespiti</a:t>
            </a:r>
            <a:endParaRPr b="1">
              <a:latin typeface="Abel"/>
              <a:ea typeface="Abel"/>
              <a:cs typeface="Abel"/>
              <a:sym typeface="Abel"/>
            </a:endParaRPr>
          </a:p>
        </p:txBody>
      </p:sp>
      <p:sp>
        <p:nvSpPr>
          <p:cNvPr id="111" name="Google Shape;111;p18"/>
          <p:cNvSpPr txBox="1"/>
          <p:nvPr/>
        </p:nvSpPr>
        <p:spPr>
          <a:xfrm>
            <a:off x="4756850" y="3599800"/>
            <a:ext cx="147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Abel"/>
                <a:ea typeface="Abel"/>
                <a:cs typeface="Abel"/>
                <a:sym typeface="Abel"/>
              </a:rPr>
              <a:t>Geliştirilme Ortamı:</a:t>
            </a:r>
            <a:endParaRPr>
              <a:latin typeface="Abel"/>
              <a:ea typeface="Abel"/>
              <a:cs typeface="Abel"/>
              <a:sym typeface="Abel"/>
            </a:endParaRPr>
          </a:p>
          <a:p>
            <a:pPr indent="0" lvl="0" marL="0" rtl="0" algn="l">
              <a:spcBef>
                <a:spcPts val="0"/>
              </a:spcBef>
              <a:spcAft>
                <a:spcPts val="0"/>
              </a:spcAft>
              <a:buNone/>
            </a:pPr>
            <a:r>
              <a:rPr b="1" lang="tr">
                <a:latin typeface="Abel"/>
                <a:ea typeface="Abel"/>
                <a:cs typeface="Abel"/>
                <a:sym typeface="Abel"/>
              </a:rPr>
              <a:t>Spyder(Anaconda)</a:t>
            </a:r>
            <a:endParaRPr b="1">
              <a:latin typeface="Abel"/>
              <a:ea typeface="Abel"/>
              <a:cs typeface="Abel"/>
              <a:sym typeface="Abel"/>
            </a:endParaRPr>
          </a:p>
        </p:txBody>
      </p:sp>
      <p:sp>
        <p:nvSpPr>
          <p:cNvPr id="112" name="Google Shape;112;p18"/>
          <p:cNvSpPr txBox="1"/>
          <p:nvPr/>
        </p:nvSpPr>
        <p:spPr>
          <a:xfrm>
            <a:off x="6737675" y="3534775"/>
            <a:ext cx="1737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latin typeface="Abel"/>
                <a:ea typeface="Abel"/>
                <a:cs typeface="Abel"/>
                <a:sym typeface="Abel"/>
              </a:rPr>
              <a:t>Uygulama Adımları:</a:t>
            </a:r>
            <a:endParaRPr>
              <a:latin typeface="Abel"/>
              <a:ea typeface="Abel"/>
              <a:cs typeface="Abel"/>
              <a:sym typeface="Abel"/>
            </a:endParaRPr>
          </a:p>
          <a:p>
            <a:pPr indent="0" lvl="0" marL="0" rtl="0" algn="l">
              <a:spcBef>
                <a:spcPts val="0"/>
              </a:spcBef>
              <a:spcAft>
                <a:spcPts val="0"/>
              </a:spcAft>
              <a:buNone/>
            </a:pPr>
            <a:r>
              <a:rPr b="1" lang="tr">
                <a:latin typeface="Abel"/>
                <a:ea typeface="Abel"/>
                <a:cs typeface="Abel"/>
                <a:sym typeface="Abel"/>
              </a:rPr>
              <a:t>Görüntü İşleme</a:t>
            </a:r>
            <a:endParaRPr b="1">
              <a:latin typeface="Abel"/>
              <a:ea typeface="Abel"/>
              <a:cs typeface="Abel"/>
              <a:sym typeface="Abel"/>
            </a:endParaRPr>
          </a:p>
          <a:p>
            <a:pPr indent="0" lvl="0" marL="0" rtl="0" algn="l">
              <a:spcBef>
                <a:spcPts val="0"/>
              </a:spcBef>
              <a:spcAft>
                <a:spcPts val="0"/>
              </a:spcAft>
              <a:buNone/>
            </a:pPr>
            <a:r>
              <a:rPr b="1" lang="tr">
                <a:latin typeface="Abel"/>
                <a:ea typeface="Abel"/>
                <a:cs typeface="Abel"/>
                <a:sym typeface="Abel"/>
              </a:rPr>
              <a:t>Arayüz Tasarımı</a:t>
            </a:r>
            <a:endParaRPr b="1">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19"/>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Proje Motivasyonu</a:t>
            </a:r>
            <a:endParaRPr b="1">
              <a:solidFill>
                <a:srgbClr val="FF5300"/>
              </a:solidFill>
              <a:latin typeface="Abel"/>
              <a:ea typeface="Abel"/>
              <a:cs typeface="Abel"/>
              <a:sym typeface="Abel"/>
            </a:endParaRPr>
          </a:p>
        </p:txBody>
      </p:sp>
      <p:sp>
        <p:nvSpPr>
          <p:cNvPr id="118" name="Google Shape;118;p19"/>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03</a:t>
            </a:r>
            <a:endParaRPr b="1" sz="9000">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0"/>
          <p:cNvSpPr txBox="1"/>
          <p:nvPr>
            <p:ph type="ctrTitle"/>
          </p:nvPr>
        </p:nvSpPr>
        <p:spPr>
          <a:xfrm>
            <a:off x="2684525" y="653025"/>
            <a:ext cx="4468200" cy="3151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tr" sz="1700">
                <a:latin typeface="Abel"/>
                <a:ea typeface="Abel"/>
                <a:cs typeface="Abel"/>
                <a:sym typeface="Abel"/>
              </a:rPr>
              <a:t>Türkiye, Karadeniz, Ege Denizi, Akdeniz ve Marmara Denizi'ne kıyısı olan bir ülkedir. Bu denizler, Türkiye'nin doğusunda, batısında, güneyinde ve kuzeyinde bulunmaktadır. Gemi tespiti ve sınıflandırması, liman ve kıyı güvenliği açısından önemlidir. Türkiye 3 tarafı denizlerle çevrili bir ülkedir. Deniz tarafından gelebilecek bir tehdide karşı veya deniz sahalarının güvenliğinin sağlanması için kontrole ihtiyaç duyulmaktadır. </a:t>
            </a:r>
            <a:endParaRPr sz="1700">
              <a:latin typeface="Abel"/>
              <a:ea typeface="Abel"/>
              <a:cs typeface="Abel"/>
              <a:sym typeface="Abel"/>
            </a:endParaRPr>
          </a:p>
          <a:p>
            <a:pPr indent="0" lvl="0" marL="0" rtl="0" algn="ctr">
              <a:spcBef>
                <a:spcPts val="0"/>
              </a:spcBef>
              <a:spcAft>
                <a:spcPts val="0"/>
              </a:spcAft>
              <a:buNone/>
            </a:pPr>
            <a:r>
              <a:t/>
            </a:r>
            <a:endParaRPr sz="1800">
              <a:solidFill>
                <a:srgbClr val="6D6D6D"/>
              </a:solidFill>
              <a:latin typeface="Abel"/>
              <a:ea typeface="Abel"/>
              <a:cs typeface="Abel"/>
              <a:sym typeface="Abel"/>
            </a:endParaRPr>
          </a:p>
        </p:txBody>
      </p:sp>
      <p:sp>
        <p:nvSpPr>
          <p:cNvPr id="124" name="Google Shape;124;p20"/>
          <p:cNvSpPr/>
          <p:nvPr/>
        </p:nvSpPr>
        <p:spPr>
          <a:xfrm>
            <a:off x="8820300" y="0"/>
            <a:ext cx="3237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0"/>
          <p:cNvPicPr preferRelativeResize="0"/>
          <p:nvPr/>
        </p:nvPicPr>
        <p:blipFill>
          <a:blip r:embed="rId3">
            <a:alphaModFix/>
          </a:blip>
          <a:stretch>
            <a:fillRect/>
          </a:stretch>
        </p:blipFill>
        <p:spPr>
          <a:xfrm>
            <a:off x="8867448" y="192550"/>
            <a:ext cx="229399" cy="229399"/>
          </a:xfrm>
          <a:prstGeom prst="rect">
            <a:avLst/>
          </a:prstGeom>
          <a:noFill/>
          <a:ln>
            <a:noFill/>
          </a:ln>
        </p:spPr>
      </p:pic>
      <p:sp>
        <p:nvSpPr>
          <p:cNvPr id="126" name="Google Shape;126;p20"/>
          <p:cNvSpPr/>
          <p:nvPr/>
        </p:nvSpPr>
        <p:spPr>
          <a:xfrm>
            <a:off x="8458650" y="0"/>
            <a:ext cx="90600" cy="39984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2483425" y="864000"/>
            <a:ext cx="90600" cy="1054800"/>
          </a:xfrm>
          <a:prstGeom prst="rect">
            <a:avLst/>
          </a:prstGeom>
          <a:solidFill>
            <a:srgbClr val="FF5300"/>
          </a:solidFill>
          <a:ln cap="flat" cmpd="sng" w="9525">
            <a:solidFill>
              <a:srgbClr val="FF53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txBox="1"/>
          <p:nvPr/>
        </p:nvSpPr>
        <p:spPr>
          <a:xfrm>
            <a:off x="4520650" y="3752100"/>
            <a:ext cx="3847800" cy="1054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tr" sz="1200">
                <a:solidFill>
                  <a:srgbClr val="0B5394"/>
                </a:solidFill>
                <a:latin typeface="Times New Roman"/>
                <a:ea typeface="Times New Roman"/>
                <a:cs typeface="Times New Roman"/>
                <a:sym typeface="Times New Roman"/>
              </a:rPr>
              <a:t>              </a:t>
            </a:r>
            <a:r>
              <a:rPr b="1" lang="tr" sz="2000">
                <a:solidFill>
                  <a:srgbClr val="6D6D6D"/>
                </a:solidFill>
                <a:latin typeface="Abel"/>
                <a:ea typeface="Abel"/>
                <a:cs typeface="Abel"/>
                <a:sym typeface="Abel"/>
              </a:rPr>
              <a:t>Anahtar Kelimeler </a:t>
            </a:r>
            <a:endParaRPr b="1" sz="2000">
              <a:solidFill>
                <a:srgbClr val="6D6D6D"/>
              </a:solidFill>
              <a:latin typeface="Abel"/>
              <a:ea typeface="Abel"/>
              <a:cs typeface="Abel"/>
              <a:sym typeface="Abel"/>
            </a:endParaRPr>
          </a:p>
          <a:p>
            <a:pPr indent="0" lvl="0" marL="0" rtl="0" algn="l">
              <a:lnSpc>
                <a:spcPct val="115000"/>
              </a:lnSpc>
              <a:spcBef>
                <a:spcPts val="0"/>
              </a:spcBef>
              <a:spcAft>
                <a:spcPts val="0"/>
              </a:spcAft>
              <a:buNone/>
            </a:pPr>
            <a:r>
              <a:rPr lang="tr" sz="1300">
                <a:solidFill>
                  <a:schemeClr val="dk1"/>
                </a:solidFill>
                <a:latin typeface="Abel"/>
                <a:ea typeface="Abel"/>
                <a:cs typeface="Abel"/>
                <a:sym typeface="Abel"/>
              </a:rPr>
              <a:t>     Gemi Tespiti, Görüntü İşleme, İHA ve SİHA, Sınıflandırma</a:t>
            </a:r>
            <a:endParaRPr b="1" sz="900">
              <a:solidFill>
                <a:srgbClr val="6D6D6D"/>
              </a:solidFill>
              <a:latin typeface="Abel"/>
              <a:ea typeface="Abel"/>
              <a:cs typeface="Abel"/>
              <a:sym typeface="Abel"/>
            </a:endParaRPr>
          </a:p>
        </p:txBody>
      </p:sp>
      <p:pic>
        <p:nvPicPr>
          <p:cNvPr id="129" name="Google Shape;129;p20"/>
          <p:cNvPicPr preferRelativeResize="0"/>
          <p:nvPr/>
        </p:nvPicPr>
        <p:blipFill>
          <a:blip r:embed="rId4">
            <a:alphaModFix/>
          </a:blip>
          <a:stretch>
            <a:fillRect/>
          </a:stretch>
        </p:blipFill>
        <p:spPr>
          <a:xfrm>
            <a:off x="0" y="0"/>
            <a:ext cx="2260324"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1"/>
          <p:cNvSpPr txBox="1"/>
          <p:nvPr>
            <p:ph type="ctrTitle"/>
          </p:nvPr>
        </p:nvSpPr>
        <p:spPr>
          <a:xfrm>
            <a:off x="0" y="1498025"/>
            <a:ext cx="6871500" cy="1918800"/>
          </a:xfrm>
          <a:prstGeom prst="rect">
            <a:avLst/>
          </a:prstGeom>
          <a:solidFill>
            <a:srgbClr val="000000">
              <a:alpha val="70390"/>
            </a:srgbClr>
          </a:solidFill>
        </p:spPr>
        <p:txBody>
          <a:bodyPr anchorCtr="0" anchor="ctr" bIns="91425" lIns="91425" spcFirstLastPara="1" rIns="91425" wrap="square" tIns="91425">
            <a:normAutofit/>
          </a:bodyPr>
          <a:lstStyle/>
          <a:p>
            <a:pPr indent="0" lvl="0" marL="0" rtl="0" algn="l">
              <a:spcBef>
                <a:spcPts val="0"/>
              </a:spcBef>
              <a:spcAft>
                <a:spcPts val="0"/>
              </a:spcAft>
              <a:buNone/>
            </a:pPr>
            <a:r>
              <a:rPr b="1" lang="tr">
                <a:solidFill>
                  <a:schemeClr val="lt1"/>
                </a:solidFill>
                <a:latin typeface="Abel"/>
                <a:ea typeface="Abel"/>
                <a:cs typeface="Abel"/>
                <a:sym typeface="Abel"/>
              </a:rPr>
              <a:t>      Proje Hedefleri</a:t>
            </a:r>
            <a:endParaRPr b="1">
              <a:solidFill>
                <a:srgbClr val="FF5300"/>
              </a:solidFill>
              <a:latin typeface="Abel"/>
              <a:ea typeface="Abel"/>
              <a:cs typeface="Abel"/>
              <a:sym typeface="Abel"/>
            </a:endParaRPr>
          </a:p>
        </p:txBody>
      </p:sp>
      <p:sp>
        <p:nvSpPr>
          <p:cNvPr id="135" name="Google Shape;135;p21"/>
          <p:cNvSpPr/>
          <p:nvPr/>
        </p:nvSpPr>
        <p:spPr>
          <a:xfrm>
            <a:off x="6871500" y="1498025"/>
            <a:ext cx="1386325" cy="1918800"/>
          </a:xfrm>
          <a:prstGeom prst="flowChartProcess">
            <a:avLst/>
          </a:prstGeom>
          <a:solidFill>
            <a:srgbClr val="FF5300">
              <a:alpha val="65920"/>
            </a:srgbClr>
          </a:solidFill>
          <a:ln cap="flat" cmpd="sng" w="9525">
            <a:solidFill>
              <a:srgbClr val="FF5300"/>
            </a:solidFill>
            <a:prstDash val="solid"/>
            <a:round/>
            <a:headEnd len="sm" w="sm" type="none"/>
            <a:tailEnd len="sm" w="sm" type="none"/>
          </a:ln>
          <a:effectLst>
            <a:outerShdw blurRad="57150" rotWithShape="0" algn="bl" dir="5400000" dist="19050">
              <a:srgbClr val="000000">
                <a:alpha val="52999"/>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tr" sz="9000">
                <a:latin typeface="Abel"/>
                <a:ea typeface="Abel"/>
                <a:cs typeface="Abel"/>
                <a:sym typeface="Abel"/>
              </a:rPr>
              <a:t>04</a:t>
            </a:r>
            <a:endParaRPr b="1" sz="9000">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